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  <p:sldMasterId id="2147483696" r:id="rId2"/>
    <p:sldMasterId id="2147483698" r:id="rId3"/>
  </p:sldMasterIdLst>
  <p:notesMasterIdLst>
    <p:notesMasterId r:id="rId24"/>
  </p:notesMasterIdLst>
  <p:sldIdLst>
    <p:sldId id="256" r:id="rId4"/>
    <p:sldId id="408" r:id="rId5"/>
    <p:sldId id="390" r:id="rId6"/>
    <p:sldId id="389" r:id="rId7"/>
    <p:sldId id="392" r:id="rId8"/>
    <p:sldId id="406" r:id="rId9"/>
    <p:sldId id="409" r:id="rId10"/>
    <p:sldId id="393" r:id="rId11"/>
    <p:sldId id="396" r:id="rId12"/>
    <p:sldId id="397" r:id="rId13"/>
    <p:sldId id="411" r:id="rId14"/>
    <p:sldId id="399" r:id="rId15"/>
    <p:sldId id="400" r:id="rId16"/>
    <p:sldId id="401" r:id="rId17"/>
    <p:sldId id="402" r:id="rId18"/>
    <p:sldId id="403" r:id="rId19"/>
    <p:sldId id="404" r:id="rId20"/>
    <p:sldId id="405" r:id="rId21"/>
    <p:sldId id="358" r:id="rId22"/>
    <p:sldId id="300" r:id="rId23"/>
  </p:sldIdLst>
  <p:sldSz cx="9144000" cy="6858000" type="screen4x3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21" autoAdjust="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2F9F7A3B-9CEA-4B60-9913-6ED29F52D18C}" type="datetimeFigureOut">
              <a:rPr lang="en-US" smtClean="0"/>
              <a:pPr/>
              <a:t>8/17/2011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31" tIns="46516" rIns="93031" bIns="4651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9758"/>
            <a:ext cx="5598160" cy="4177665"/>
          </a:xfrm>
          <a:prstGeom prst="rect">
            <a:avLst/>
          </a:prstGeom>
        </p:spPr>
        <p:txBody>
          <a:bodyPr vert="horz" lIns="93031" tIns="46516" rIns="93031" bIns="4651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7D6700E4-B1CA-45B5-88B2-425729DA82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gradFill flip="none" rotWithShape="1">
                  <a:gsLst>
                    <a:gs pos="0">
                      <a:schemeClr val="accent1"/>
                    </a:gs>
                    <a:gs pos="8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0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499598D-BABB-45E7-9DD7-633B69982F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95DA25B-8D74-42B0-8D61-E8F0ADFCC8C8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193899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9891A03-42EA-403D-9D16-8075EBE137D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6392" name="Rectangle 8" descr="Gold bar"/>
          <p:cNvSpPr>
            <a:spLocks noChangeArrowheads="1"/>
          </p:cNvSpPr>
          <p:nvPr/>
        </p:nvSpPr>
        <p:spPr bwMode="auto">
          <a:xfrm>
            <a:off x="228600" y="2889250"/>
            <a:ext cx="2870200" cy="2016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3" name="Rectangle 9" descr="Orange bar"/>
          <p:cNvSpPr>
            <a:spLocks noChangeArrowheads="1"/>
          </p:cNvSpPr>
          <p:nvPr/>
        </p:nvSpPr>
        <p:spPr bwMode="auto">
          <a:xfrm>
            <a:off x="3098800" y="2889250"/>
            <a:ext cx="2870200" cy="20161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Rectangle 10" descr="Slate bar"/>
          <p:cNvSpPr>
            <a:spLocks noChangeArrowheads="1"/>
          </p:cNvSpPr>
          <p:nvPr/>
        </p:nvSpPr>
        <p:spPr bwMode="auto">
          <a:xfrm>
            <a:off x="5969000" y="2889250"/>
            <a:ext cx="2870200" cy="201613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01278F-9BCD-45C4-B092-6FC8B8D740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BA56B1-29F5-49B0-97F0-8705857343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3D6609-E9A1-47A7-AB66-01C8D96A57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0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06FD92-1645-407F-8DD9-D9F92DE9A0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BAD683-85D5-4008-B5C5-EA59F0B4B8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7A1870-BC0A-4620-B505-5A22AF4A87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16BB1C-A8BD-4035-8CA4-ECB3101170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7B5ED2-D3A3-4347-B727-5773D6C633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CAACEC-D7DF-4C26-8E5C-03C304D84E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2B88E0-4158-46DF-AB30-801DF8C092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DA5FD5B-FDAD-4A79-905F-8CFEF093A0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r>
              <a:rPr lang="en-US" smtClean="0"/>
              <a:t>Click icon to add clip art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9DC3276-1517-4F17-8ECF-5FD358E9FD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6" cstate="print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chemeClr val="accent1"/>
              </a:gs>
              <a:gs pos="8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bg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 rectangle.png"/>
          <p:cNvPicPr>
            <a:picLocks noChangeAspect="1"/>
          </p:cNvPicPr>
          <p:nvPr/>
        </p:nvPicPr>
        <p:blipFill>
          <a:blip r:embed="rId4" cstate="print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8AB8A52A-3C89-43D9-A4A3-CBB9FA3FEA9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5367" name="Rectangle 7" descr="Gold bar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9" name="Rectangle 9" descr="Orange bar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15370" name="Rectangle 10" descr="Slate bar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/>
              <a:t>Space Efficient Data Structures for Dynamic Orthogonal </a:t>
            </a:r>
            <a:br>
              <a:rPr lang="en-US" sz="4400" dirty="0" smtClean="0"/>
            </a:br>
            <a:r>
              <a:rPr lang="en-US" sz="4400" dirty="0" smtClean="0"/>
              <a:t>Range Counting</a:t>
            </a:r>
            <a:endParaRPr lang="en-US" sz="44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sz="3200" dirty="0" smtClean="0">
              <a:solidFill>
                <a:schemeClr val="accent3"/>
              </a:solidFill>
            </a:endParaRPr>
          </a:p>
          <a:p>
            <a:r>
              <a:rPr lang="en-US" sz="3200" dirty="0" err="1" smtClean="0">
                <a:solidFill>
                  <a:schemeClr val="accent3"/>
                </a:solidFill>
              </a:rPr>
              <a:t>Meng</a:t>
            </a:r>
            <a:r>
              <a:rPr lang="en-US" sz="3200" dirty="0" smtClean="0">
                <a:solidFill>
                  <a:schemeClr val="accent3"/>
                </a:solidFill>
              </a:rPr>
              <a:t> He</a:t>
            </a:r>
            <a:r>
              <a:rPr lang="en-US" sz="3200" dirty="0" smtClean="0"/>
              <a:t> and J. Ian Munro</a:t>
            </a:r>
            <a:endParaRPr lang="en-US" sz="3200" dirty="0" smtClean="0">
              <a:solidFill>
                <a:schemeClr val="accent3"/>
              </a:solidFill>
            </a:endParaRPr>
          </a:p>
          <a:p>
            <a:r>
              <a:rPr lang="en-US" sz="3200" dirty="0" smtClean="0"/>
              <a:t>University of Waterloo</a:t>
            </a:r>
            <a:endParaRPr lang="en-US" sz="3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Range Counting in Dynamic Integer Sequences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Notation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Integer range: </a:t>
            </a:r>
            <a:r>
              <a:rPr lang="en-US" dirty="0" smtClean="0">
                <a:solidFill>
                  <a:srgbClr val="0070C0"/>
                </a:solidFill>
              </a:rPr>
              <a:t>[1..</a:t>
            </a:r>
            <a:r>
              <a:rPr lang="el-GR" dirty="0" smtClean="0">
                <a:solidFill>
                  <a:srgbClr val="0070C0"/>
                </a:solidFill>
              </a:rPr>
              <a:t>σ</a:t>
            </a:r>
            <a:r>
              <a:rPr lang="en-US" dirty="0" smtClean="0">
                <a:solidFill>
                  <a:srgbClr val="0070C0"/>
                </a:solidFill>
              </a:rPr>
              <a:t>]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chemeClr val="accent6"/>
                </a:solidFill>
              </a:rPr>
              <a:t>Sequence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0070C0"/>
                </a:solidFill>
              </a:rPr>
              <a:t>S[1..n]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Operations: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chemeClr val="accent6"/>
                </a:solidFill>
              </a:rPr>
              <a:t>access(x)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0070C0"/>
                </a:solidFill>
              </a:rPr>
              <a:t>S[x]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chemeClr val="accent6"/>
                </a:solidFill>
              </a:rPr>
              <a:t>rank(</a:t>
            </a:r>
            <a:r>
              <a:rPr lang="el-GR" dirty="0" smtClean="0">
                <a:solidFill>
                  <a:schemeClr val="accent6"/>
                </a:solidFill>
                <a:latin typeface="Times New Roman" pitchFamily="18" charset="0"/>
              </a:rPr>
              <a:t>α</a:t>
            </a:r>
            <a:r>
              <a:rPr lang="en-US" dirty="0" smtClean="0">
                <a:solidFill>
                  <a:schemeClr val="accent6"/>
                </a:solidFill>
              </a:rPr>
              <a:t>, x)</a:t>
            </a:r>
            <a:r>
              <a:rPr lang="en-US" dirty="0" smtClean="0"/>
              <a:t>: number of occurrences of </a:t>
            </a:r>
            <a:r>
              <a:rPr lang="el-GR" dirty="0" smtClean="0">
                <a:solidFill>
                  <a:srgbClr val="0070C0"/>
                </a:solidFill>
                <a:latin typeface="Times New Roman" pitchFamily="18" charset="0"/>
              </a:rPr>
              <a:t>α</a:t>
            </a:r>
            <a:r>
              <a:rPr lang="en-US" dirty="0" smtClean="0"/>
              <a:t> in </a:t>
            </a:r>
            <a:r>
              <a:rPr lang="en-US" dirty="0" smtClean="0">
                <a:solidFill>
                  <a:srgbClr val="0070C0"/>
                </a:solidFill>
              </a:rPr>
              <a:t>S[1..x]</a:t>
            </a:r>
            <a:endParaRPr lang="el-GR" dirty="0" smtClean="0">
              <a:solidFill>
                <a:srgbClr val="0070C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chemeClr val="accent6"/>
                </a:solidFill>
              </a:rPr>
              <a:t>select(</a:t>
            </a:r>
            <a:r>
              <a:rPr lang="el-GR" dirty="0" smtClean="0">
                <a:solidFill>
                  <a:schemeClr val="accent6"/>
                </a:solidFill>
                <a:latin typeface="Times New Roman" pitchFamily="18" charset="0"/>
              </a:rPr>
              <a:t>α</a:t>
            </a:r>
            <a:r>
              <a:rPr lang="en-US" dirty="0" smtClean="0">
                <a:solidFill>
                  <a:schemeClr val="accent6"/>
                </a:solidFill>
              </a:rPr>
              <a:t>, r)</a:t>
            </a:r>
            <a:r>
              <a:rPr lang="en-US" dirty="0" smtClean="0"/>
              <a:t>: position of the </a:t>
            </a:r>
            <a:r>
              <a:rPr lang="en-US" dirty="0" err="1" smtClean="0">
                <a:solidFill>
                  <a:srgbClr val="0070C0"/>
                </a:solidFill>
              </a:rPr>
              <a:t>r</a:t>
            </a:r>
            <a:r>
              <a:rPr lang="en-US" baseline="30000" dirty="0" err="1" smtClean="0"/>
              <a:t>th</a:t>
            </a:r>
            <a:r>
              <a:rPr lang="en-US" dirty="0" smtClean="0"/>
              <a:t> occurrence of </a:t>
            </a:r>
            <a:r>
              <a:rPr lang="el-GR" dirty="0" smtClean="0">
                <a:solidFill>
                  <a:srgbClr val="0070C0"/>
                </a:solidFill>
                <a:latin typeface="Times New Roman" pitchFamily="18" charset="0"/>
              </a:rPr>
              <a:t>α</a:t>
            </a:r>
            <a:r>
              <a:rPr lang="en-US" dirty="0" smtClean="0"/>
              <a:t> in </a:t>
            </a:r>
            <a:r>
              <a:rPr lang="en-US" dirty="0" smtClean="0">
                <a:solidFill>
                  <a:srgbClr val="0070C0"/>
                </a:solidFill>
              </a:rPr>
              <a:t>S</a:t>
            </a:r>
          </a:p>
          <a:p>
            <a:pPr lvl="1">
              <a:lnSpc>
                <a:spcPct val="90000"/>
              </a:lnSpc>
            </a:pPr>
            <a:r>
              <a:rPr lang="en-US" dirty="0" err="1" smtClean="0">
                <a:solidFill>
                  <a:srgbClr val="7030A0"/>
                </a:solidFill>
              </a:rPr>
              <a:t>range_count</a:t>
            </a:r>
            <a:r>
              <a:rPr lang="en-US" dirty="0" smtClean="0">
                <a:solidFill>
                  <a:srgbClr val="7030A0"/>
                </a:solidFill>
              </a:rPr>
              <a:t>(p</a:t>
            </a:r>
            <a:r>
              <a:rPr lang="en-US" baseline="-25000" dirty="0" smtClean="0">
                <a:solidFill>
                  <a:srgbClr val="7030A0"/>
                </a:solidFill>
              </a:rPr>
              <a:t>1</a:t>
            </a:r>
            <a:r>
              <a:rPr lang="en-US" dirty="0" smtClean="0">
                <a:solidFill>
                  <a:srgbClr val="7030A0"/>
                </a:solidFill>
              </a:rPr>
              <a:t>, p</a:t>
            </a:r>
            <a:r>
              <a:rPr lang="en-US" baseline="-25000" dirty="0" smtClean="0">
                <a:solidFill>
                  <a:srgbClr val="7030A0"/>
                </a:solidFill>
              </a:rPr>
              <a:t>2</a:t>
            </a:r>
            <a:r>
              <a:rPr lang="en-US" dirty="0" smtClean="0">
                <a:solidFill>
                  <a:srgbClr val="7030A0"/>
                </a:solidFill>
              </a:rPr>
              <a:t>, v</a:t>
            </a:r>
            <a:r>
              <a:rPr lang="en-US" baseline="-25000" dirty="0" smtClean="0">
                <a:solidFill>
                  <a:srgbClr val="7030A0"/>
                </a:solidFill>
              </a:rPr>
              <a:t>1</a:t>
            </a:r>
            <a:r>
              <a:rPr lang="en-US" dirty="0" smtClean="0">
                <a:solidFill>
                  <a:srgbClr val="7030A0"/>
                </a:solidFill>
              </a:rPr>
              <a:t>, v</a:t>
            </a:r>
            <a:r>
              <a:rPr lang="en-US" baseline="-25000" dirty="0" smtClean="0">
                <a:solidFill>
                  <a:srgbClr val="7030A0"/>
                </a:solidFill>
              </a:rPr>
              <a:t>2</a:t>
            </a:r>
            <a:r>
              <a:rPr lang="en-US" dirty="0" smtClean="0">
                <a:solidFill>
                  <a:srgbClr val="7030A0"/>
                </a:solidFill>
              </a:rPr>
              <a:t>)</a:t>
            </a:r>
            <a:r>
              <a:rPr lang="en-US" dirty="0" smtClean="0"/>
              <a:t>: number of entries in </a:t>
            </a:r>
            <a:r>
              <a:rPr lang="en-US" dirty="0" smtClean="0">
                <a:solidFill>
                  <a:srgbClr val="0070C0"/>
                </a:solidFill>
              </a:rPr>
              <a:t>S[p</a:t>
            </a:r>
            <a:r>
              <a:rPr lang="en-US" baseline="-25000" dirty="0" smtClean="0">
                <a:solidFill>
                  <a:srgbClr val="0070C0"/>
                </a:solidFill>
              </a:rPr>
              <a:t>1</a:t>
            </a:r>
            <a:r>
              <a:rPr lang="en-US" dirty="0" smtClean="0">
                <a:solidFill>
                  <a:srgbClr val="0070C0"/>
                </a:solidFill>
              </a:rPr>
              <a:t>.. p</a:t>
            </a:r>
            <a:r>
              <a:rPr lang="en-US" baseline="-25000" dirty="0" smtClean="0">
                <a:solidFill>
                  <a:srgbClr val="0070C0"/>
                </a:solidFill>
              </a:rPr>
              <a:t>2</a:t>
            </a:r>
            <a:r>
              <a:rPr lang="en-US" dirty="0" smtClean="0">
                <a:solidFill>
                  <a:srgbClr val="0070C0"/>
                </a:solidFill>
              </a:rPr>
              <a:t>] </a:t>
            </a:r>
            <a:r>
              <a:rPr lang="en-US" dirty="0" smtClean="0"/>
              <a:t>whose values are in the range </a:t>
            </a:r>
            <a:r>
              <a:rPr lang="en-US" dirty="0" smtClean="0">
                <a:solidFill>
                  <a:srgbClr val="0070C0"/>
                </a:solidFill>
              </a:rPr>
              <a:t>[v</a:t>
            </a:r>
            <a:r>
              <a:rPr lang="en-US" baseline="-25000" dirty="0" smtClean="0">
                <a:solidFill>
                  <a:srgbClr val="0070C0"/>
                </a:solidFill>
              </a:rPr>
              <a:t>1</a:t>
            </a:r>
            <a:r>
              <a:rPr lang="en-US" dirty="0" smtClean="0">
                <a:solidFill>
                  <a:srgbClr val="0070C0"/>
                </a:solidFill>
              </a:rPr>
              <a:t>.. v</a:t>
            </a:r>
            <a:r>
              <a:rPr lang="en-US" baseline="-25000" dirty="0" smtClean="0">
                <a:solidFill>
                  <a:srgbClr val="0070C0"/>
                </a:solidFill>
              </a:rPr>
              <a:t>2</a:t>
            </a:r>
            <a:r>
              <a:rPr lang="en-US" dirty="0" smtClean="0">
                <a:solidFill>
                  <a:srgbClr val="0070C0"/>
                </a:solidFill>
              </a:rPr>
              <a:t>]</a:t>
            </a:r>
            <a:r>
              <a:rPr lang="en-US" dirty="0" smtClean="0"/>
              <a:t>.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CC0099"/>
                </a:solidFill>
              </a:rPr>
              <a:t>insert(</a:t>
            </a:r>
            <a:r>
              <a:rPr lang="el-GR" dirty="0" smtClean="0">
                <a:solidFill>
                  <a:srgbClr val="CC0099"/>
                </a:solidFill>
                <a:latin typeface="Times New Roman" pitchFamily="18" charset="0"/>
              </a:rPr>
              <a:t>α</a:t>
            </a:r>
            <a:r>
              <a:rPr lang="en-US" dirty="0" smtClean="0">
                <a:solidFill>
                  <a:srgbClr val="CC0099"/>
                </a:solidFill>
              </a:rPr>
              <a:t>, </a:t>
            </a:r>
            <a:r>
              <a:rPr lang="en-US" dirty="0" err="1" smtClean="0">
                <a:solidFill>
                  <a:srgbClr val="CC0099"/>
                </a:solidFill>
              </a:rPr>
              <a:t>i</a:t>
            </a:r>
            <a:r>
              <a:rPr lang="en-US" dirty="0" smtClean="0">
                <a:solidFill>
                  <a:srgbClr val="CC0099"/>
                </a:solidFill>
              </a:rPr>
              <a:t>)</a:t>
            </a:r>
            <a:r>
              <a:rPr lang="en-US" dirty="0" smtClean="0"/>
              <a:t>: insert </a:t>
            </a:r>
            <a:r>
              <a:rPr lang="el-GR" dirty="0" smtClean="0">
                <a:solidFill>
                  <a:srgbClr val="0070C0"/>
                </a:solidFill>
                <a:latin typeface="Times New Roman" pitchFamily="18" charset="0"/>
              </a:rPr>
              <a:t>α</a:t>
            </a:r>
            <a:r>
              <a:rPr lang="en-US" dirty="0" smtClean="0"/>
              <a:t> between </a:t>
            </a:r>
            <a:r>
              <a:rPr lang="en-US" dirty="0" smtClean="0">
                <a:solidFill>
                  <a:srgbClr val="0070C0"/>
                </a:solidFill>
              </a:rPr>
              <a:t>S[i-1]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70C0"/>
                </a:solidFill>
              </a:rPr>
              <a:t>S[</a:t>
            </a:r>
            <a:r>
              <a:rPr lang="en-US" dirty="0" err="1" smtClean="0">
                <a:solidFill>
                  <a:srgbClr val="0070C0"/>
                </a:solidFill>
              </a:rPr>
              <a:t>i</a:t>
            </a:r>
            <a:r>
              <a:rPr lang="en-US" dirty="0" smtClean="0">
                <a:solidFill>
                  <a:srgbClr val="0070C0"/>
                </a:solidFill>
              </a:rPr>
              <a:t>]</a:t>
            </a:r>
            <a:endParaRPr lang="en-US" dirty="0" smtClean="0">
              <a:solidFill>
                <a:srgbClr val="CC0099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CC0099"/>
                </a:solidFill>
              </a:rPr>
              <a:t>delete(</a:t>
            </a:r>
            <a:r>
              <a:rPr lang="en-US" dirty="0" err="1" smtClean="0">
                <a:solidFill>
                  <a:srgbClr val="CC0099"/>
                </a:solidFill>
              </a:rPr>
              <a:t>i</a:t>
            </a:r>
            <a:r>
              <a:rPr lang="en-US" dirty="0" smtClean="0">
                <a:solidFill>
                  <a:srgbClr val="CC0099"/>
                </a:solidFill>
              </a:rPr>
              <a:t>)</a:t>
            </a:r>
            <a:r>
              <a:rPr lang="en-US" dirty="0" smtClean="0"/>
              <a:t>: delete </a:t>
            </a:r>
            <a:r>
              <a:rPr lang="en-US" dirty="0" smtClean="0">
                <a:solidFill>
                  <a:srgbClr val="0070C0"/>
                </a:solidFill>
              </a:rPr>
              <a:t>S[</a:t>
            </a:r>
            <a:r>
              <a:rPr lang="en-US" dirty="0" err="1" smtClean="0">
                <a:solidFill>
                  <a:srgbClr val="0070C0"/>
                </a:solidFill>
              </a:rPr>
              <a:t>i</a:t>
            </a:r>
            <a:r>
              <a:rPr lang="en-US" dirty="0" smtClean="0">
                <a:solidFill>
                  <a:srgbClr val="0070C0"/>
                </a:solidFill>
              </a:rPr>
              <a:t>]</a:t>
            </a:r>
            <a:r>
              <a:rPr lang="en-US" dirty="0" smtClean="0"/>
              <a:t> from </a:t>
            </a:r>
            <a:r>
              <a:rPr lang="en-US" dirty="0" smtClean="0">
                <a:solidFill>
                  <a:srgbClr val="0070C0"/>
                </a:solidFill>
              </a:rPr>
              <a:t>S</a:t>
            </a:r>
            <a:endParaRPr lang="en-US" dirty="0" smtClean="0"/>
          </a:p>
          <a:p>
            <a:pPr lvl="1">
              <a:lnSpc>
                <a:spcPct val="90000"/>
              </a:lnSpc>
            </a:pPr>
            <a:endParaRPr lang="en-US" dirty="0" smtClean="0">
              <a:solidFill>
                <a:srgbClr val="0070C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4067621" y="2348880"/>
            <a:ext cx="1944539" cy="64807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Range Counting in Integer Sequences: An Example</a:t>
            </a:r>
            <a:endParaRPr lang="en-US" sz="28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371877" y="2349500"/>
            <a:ext cx="360363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771775" y="2349500"/>
            <a:ext cx="360363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346450" y="2349500"/>
            <a:ext cx="360363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411413" y="2349500"/>
            <a:ext cx="360362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1781175" y="2403009"/>
            <a:ext cx="55816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dirty="0">
                <a:solidFill>
                  <a:srgbClr val="0070C0"/>
                </a:solidFill>
              </a:rPr>
              <a:t>S = </a:t>
            </a:r>
            <a:r>
              <a:rPr lang="en-US" sz="2800" dirty="0" smtClean="0">
                <a:solidFill>
                  <a:srgbClr val="0070C0"/>
                </a:solidFill>
              </a:rPr>
              <a:t>5,5,2,5,3,1,3,4,7,6,4,1,2,2,5,8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781175" y="3356992"/>
            <a:ext cx="32226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dirty="0" smtClean="0">
                <a:solidFill>
                  <a:srgbClr val="0070C0"/>
                </a:solidFill>
              </a:rPr>
              <a:t>rank(5, </a:t>
            </a:r>
            <a:r>
              <a:rPr lang="en-US" sz="2800" dirty="0">
                <a:solidFill>
                  <a:srgbClr val="0070C0"/>
                </a:solidFill>
              </a:rPr>
              <a:t>8) =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4067944" y="3356992"/>
            <a:ext cx="11525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dirty="0">
                <a:solidFill>
                  <a:srgbClr val="0070C0"/>
                </a:solidFill>
              </a:rPr>
              <a:t>3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1781175" y="4365054"/>
            <a:ext cx="34385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dirty="0" smtClean="0">
                <a:solidFill>
                  <a:srgbClr val="0070C0"/>
                </a:solidFill>
              </a:rPr>
              <a:t>select(2, </a:t>
            </a:r>
            <a:r>
              <a:rPr lang="en-US" sz="2800" dirty="0">
                <a:solidFill>
                  <a:srgbClr val="0070C0"/>
                </a:solidFill>
              </a:rPr>
              <a:t>3) =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4355976" y="4365054"/>
            <a:ext cx="14398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dirty="0">
                <a:solidFill>
                  <a:srgbClr val="0070C0"/>
                </a:solidFill>
              </a:rPr>
              <a:t>14</a:t>
            </a:r>
          </a:p>
        </p:txBody>
      </p:sp>
      <p:sp>
        <p:nvSpPr>
          <p:cNvPr id="16" name="Text Box 11"/>
          <p:cNvSpPr txBox="1">
            <a:spLocks noChangeArrowheads="1"/>
          </p:cNvSpPr>
          <p:nvPr/>
        </p:nvSpPr>
        <p:spPr bwMode="auto">
          <a:xfrm>
            <a:off x="1780009" y="5286152"/>
            <a:ext cx="452018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dirty="0" err="1" smtClean="0">
                <a:solidFill>
                  <a:srgbClr val="0070C0"/>
                </a:solidFill>
              </a:rPr>
              <a:t>range_count</a:t>
            </a:r>
            <a:r>
              <a:rPr lang="en-US" sz="2800" dirty="0" smtClean="0">
                <a:solidFill>
                  <a:srgbClr val="0070C0"/>
                </a:solidFill>
              </a:rPr>
              <a:t>(6, 12, 2, 6) </a:t>
            </a:r>
            <a:r>
              <a:rPr lang="en-US" sz="2800" dirty="0">
                <a:solidFill>
                  <a:srgbClr val="0070C0"/>
                </a:solidFill>
              </a:rPr>
              <a:t>=</a:t>
            </a:r>
          </a:p>
        </p:txBody>
      </p: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6156176" y="5301208"/>
            <a:ext cx="11525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dirty="0" smtClean="0">
                <a:solidFill>
                  <a:srgbClr val="0070C0"/>
                </a:solidFill>
              </a:rPr>
              <a:t>4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Range Counting in Sequences of Small Integers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Restrictions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σ = O(</a:t>
            </a:r>
            <a:r>
              <a:rPr lang="en-US" dirty="0" err="1" smtClean="0">
                <a:solidFill>
                  <a:srgbClr val="0070C0"/>
                </a:solidFill>
              </a:rPr>
              <a:t>lg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l-GR" baseline="30000" dirty="0" smtClean="0">
                <a:solidFill>
                  <a:srgbClr val="0070C0"/>
                </a:solidFill>
              </a:rPr>
              <a:t>ρ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n) </a:t>
            </a:r>
            <a:r>
              <a:rPr lang="en-US" dirty="0" smtClean="0"/>
              <a:t>for any constant </a:t>
            </a:r>
            <a:r>
              <a:rPr lang="en-US" dirty="0" smtClean="0">
                <a:solidFill>
                  <a:srgbClr val="0070C0"/>
                </a:solidFill>
              </a:rPr>
              <a:t>0 &lt;  </a:t>
            </a:r>
            <a:r>
              <a:rPr lang="el-GR" dirty="0" smtClean="0">
                <a:solidFill>
                  <a:srgbClr val="0070C0"/>
                </a:solidFill>
              </a:rPr>
              <a:t>ρ</a:t>
            </a:r>
            <a:r>
              <a:rPr lang="en-US" dirty="0" smtClean="0">
                <a:solidFill>
                  <a:srgbClr val="0070C0"/>
                </a:solidFill>
              </a:rPr>
              <a:t> &lt; 1</a:t>
            </a:r>
          </a:p>
          <a:p>
            <a:r>
              <a:rPr lang="en-US" dirty="0" smtClean="0"/>
              <a:t>Our result</a:t>
            </a:r>
          </a:p>
          <a:p>
            <a:pPr lvl="1"/>
            <a:r>
              <a:rPr lang="en-US" dirty="0" smtClean="0"/>
              <a:t>Space: </a:t>
            </a:r>
            <a:r>
              <a:rPr lang="en-US" dirty="0" smtClean="0">
                <a:solidFill>
                  <a:srgbClr val="0070C0"/>
                </a:solidFill>
              </a:rPr>
              <a:t>nH</a:t>
            </a:r>
            <a:r>
              <a:rPr lang="en-US" sz="1200" dirty="0" smtClean="0">
                <a:solidFill>
                  <a:srgbClr val="0070C0"/>
                </a:solidFill>
              </a:rPr>
              <a:t>0</a:t>
            </a:r>
            <a:r>
              <a:rPr lang="en-US" dirty="0" smtClean="0">
                <a:solidFill>
                  <a:srgbClr val="0070C0"/>
                </a:solidFill>
              </a:rPr>
              <a:t> + o(n</a:t>
            </a:r>
            <a:r>
              <a:rPr lang="en-US" sz="1600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lg</a:t>
            </a:r>
            <a:r>
              <a:rPr lang="en-US" sz="1600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σ) + O(w) </a:t>
            </a:r>
            <a:r>
              <a:rPr lang="en-US" dirty="0" smtClean="0"/>
              <a:t>bits</a:t>
            </a:r>
          </a:p>
          <a:p>
            <a:pPr lvl="1"/>
            <a:r>
              <a:rPr lang="en-US" dirty="0" smtClean="0"/>
              <a:t>Time: </a:t>
            </a:r>
            <a:r>
              <a:rPr lang="en-US" dirty="0" smtClean="0">
                <a:solidFill>
                  <a:srgbClr val="0070C0"/>
                </a:solidFill>
              </a:rPr>
              <a:t>O(</a:t>
            </a:r>
            <a:r>
              <a:rPr lang="en-US" dirty="0" err="1" smtClean="0">
                <a:solidFill>
                  <a:srgbClr val="0070C0"/>
                </a:solidFill>
              </a:rPr>
              <a:t>lg</a:t>
            </a:r>
            <a:r>
              <a:rPr lang="en-US" dirty="0" smtClean="0">
                <a:solidFill>
                  <a:srgbClr val="0070C0"/>
                </a:solidFill>
              </a:rPr>
              <a:t> n / </a:t>
            </a:r>
            <a:r>
              <a:rPr lang="en-US" dirty="0" err="1" smtClean="0">
                <a:solidFill>
                  <a:srgbClr val="0070C0"/>
                </a:solidFill>
              </a:rPr>
              <a:t>lglg</a:t>
            </a:r>
            <a:r>
              <a:rPr lang="en-US" dirty="0" smtClean="0">
                <a:solidFill>
                  <a:srgbClr val="0070C0"/>
                </a:solidFill>
              </a:rPr>
              <a:t> n)</a:t>
            </a:r>
          </a:p>
          <a:p>
            <a:r>
              <a:rPr lang="en-US" dirty="0" smtClean="0"/>
              <a:t>This is achieved by combining: </a:t>
            </a:r>
          </a:p>
          <a:p>
            <a:pPr lvl="1"/>
            <a:r>
              <a:rPr lang="en-US" dirty="0" smtClean="0"/>
              <a:t>Our solution to range sum on narrow 2D arrays</a:t>
            </a:r>
          </a:p>
          <a:p>
            <a:pPr lvl="1"/>
            <a:r>
              <a:rPr lang="en-US" dirty="0" smtClean="0"/>
              <a:t>A succinct dynamic string representation </a:t>
            </a:r>
            <a:r>
              <a:rPr lang="en-US" sz="2000" dirty="0" smtClean="0"/>
              <a:t>(</a:t>
            </a:r>
            <a:r>
              <a:rPr lang="en-US" sz="2000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He and Munro 2010</a:t>
            </a:r>
            <a:r>
              <a:rPr lang="en-US" dirty="0" smtClean="0"/>
              <a:t>)</a:t>
            </a:r>
            <a:endParaRPr lang="en-US" dirty="0">
              <a:solidFill>
                <a:schemeClr val="accent4">
                  <a:lumMod val="90000"/>
                  <a:lumOff val="1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Dynamic Range Counting: An Augmented Red Black Tree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>
                <a:solidFill>
                  <a:srgbClr val="7030A0"/>
                </a:solidFill>
              </a:rPr>
              <a:t>T</a:t>
            </a:r>
            <a:r>
              <a:rPr lang="en-US" baseline="-25000" dirty="0" smtClean="0">
                <a:solidFill>
                  <a:srgbClr val="7030A0"/>
                </a:solidFill>
              </a:rPr>
              <a:t>x</a:t>
            </a:r>
            <a:r>
              <a:rPr lang="en-US" dirty="0" smtClean="0"/>
              <a:t>: A red black tree storing all the x-coordinates</a:t>
            </a:r>
          </a:p>
          <a:p>
            <a:endParaRPr lang="en-US" dirty="0" smtClean="0"/>
          </a:p>
          <a:p>
            <a:r>
              <a:rPr lang="en-US" dirty="0" smtClean="0"/>
              <a:t>Each node also stores the number of its descendants</a:t>
            </a:r>
          </a:p>
          <a:p>
            <a:endParaRPr lang="en-US" dirty="0" smtClean="0"/>
          </a:p>
          <a:p>
            <a:r>
              <a:rPr lang="en-US" dirty="0" smtClean="0"/>
              <a:t>Purpose: conversions between real x-coordinates and rank space in </a:t>
            </a:r>
            <a:r>
              <a:rPr lang="en-US" dirty="0" smtClean="0">
                <a:solidFill>
                  <a:srgbClr val="0070C0"/>
                </a:solidFill>
              </a:rPr>
              <a:t>O(</a:t>
            </a:r>
            <a:r>
              <a:rPr lang="en-US" dirty="0" err="1" smtClean="0">
                <a:solidFill>
                  <a:srgbClr val="0070C0"/>
                </a:solidFill>
              </a:rPr>
              <a:t>lg</a:t>
            </a:r>
            <a:r>
              <a:rPr lang="en-US" dirty="0" smtClean="0">
                <a:solidFill>
                  <a:srgbClr val="0070C0"/>
                </a:solidFill>
              </a:rPr>
              <a:t> n)</a:t>
            </a:r>
            <a:r>
              <a:rPr lang="en-US" dirty="0" smtClean="0"/>
              <a:t> time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Dynamic Range Counting: A Range Tree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T</a:t>
            </a:r>
            <a:r>
              <a:rPr lang="en-US" baseline="-25000" dirty="0" smtClean="0">
                <a:solidFill>
                  <a:srgbClr val="7030A0"/>
                </a:solidFill>
              </a:rPr>
              <a:t>y</a:t>
            </a:r>
            <a:r>
              <a:rPr lang="en-US" dirty="0" smtClean="0"/>
              <a:t>: A weight balanced B-tree </a:t>
            </a:r>
            <a:r>
              <a:rPr lang="en-US" sz="2400" dirty="0" smtClean="0"/>
              <a:t>(</a:t>
            </a:r>
            <a:r>
              <a:rPr lang="en-US" sz="2400" dirty="0" err="1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Arge</a:t>
            </a:r>
            <a:r>
              <a:rPr lang="en-US" sz="2400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 and Vitter 2003</a:t>
            </a:r>
            <a:r>
              <a:rPr lang="en-US" sz="2400" dirty="0" smtClean="0"/>
              <a:t>)</a:t>
            </a:r>
            <a:r>
              <a:rPr lang="en-US" dirty="0" smtClean="0"/>
              <a:t> constructed over all the y-coordinates</a:t>
            </a:r>
          </a:p>
          <a:p>
            <a:pPr lvl="1"/>
            <a:r>
              <a:rPr lang="en-US" dirty="0" smtClean="0"/>
              <a:t>Branching factor </a:t>
            </a:r>
            <a:r>
              <a:rPr lang="en-US" dirty="0" smtClean="0">
                <a:solidFill>
                  <a:srgbClr val="0070C0"/>
                </a:solidFill>
              </a:rPr>
              <a:t>d = </a:t>
            </a:r>
            <a:r>
              <a:rPr lang="el-GR" dirty="0" smtClean="0">
                <a:solidFill>
                  <a:srgbClr val="0070C0"/>
                </a:solidFill>
              </a:rPr>
              <a:t>Θ</a:t>
            </a:r>
            <a:r>
              <a:rPr lang="en-US" dirty="0" smtClean="0">
                <a:solidFill>
                  <a:srgbClr val="0070C0"/>
                </a:solidFill>
              </a:rPr>
              <a:t>(</a:t>
            </a:r>
            <a:r>
              <a:rPr lang="en-US" dirty="0" err="1" smtClean="0">
                <a:solidFill>
                  <a:srgbClr val="0070C0"/>
                </a:solidFill>
              </a:rPr>
              <a:t>lg</a:t>
            </a:r>
            <a:r>
              <a:rPr lang="el-GR" baseline="30000" dirty="0" smtClean="0">
                <a:solidFill>
                  <a:srgbClr val="0070C0"/>
                </a:solidFill>
              </a:rPr>
              <a:t>ε</a:t>
            </a:r>
            <a:r>
              <a:rPr lang="en-US" sz="1600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n) </a:t>
            </a:r>
            <a:r>
              <a:rPr lang="en-US" dirty="0" smtClean="0"/>
              <a:t>for constant </a:t>
            </a:r>
            <a:r>
              <a:rPr lang="en-US" dirty="0" smtClean="0">
                <a:solidFill>
                  <a:srgbClr val="0070C0"/>
                </a:solidFill>
              </a:rPr>
              <a:t>0 &lt; </a:t>
            </a:r>
            <a:r>
              <a:rPr lang="el-GR" dirty="0" smtClean="0">
                <a:solidFill>
                  <a:srgbClr val="0070C0"/>
                </a:solidFill>
                <a:latin typeface="Arial"/>
                <a:ea typeface="OpenSymbol"/>
                <a:cs typeface="Arial"/>
              </a:rPr>
              <a:t>ε</a:t>
            </a:r>
            <a:r>
              <a:rPr lang="en-US" dirty="0" smtClean="0">
                <a:solidFill>
                  <a:srgbClr val="0070C0"/>
                </a:solidFill>
                <a:latin typeface="Arial"/>
                <a:ea typeface="OpenSymbol"/>
                <a:cs typeface="Arial"/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&lt; 1</a:t>
            </a:r>
          </a:p>
          <a:p>
            <a:pPr lvl="1"/>
            <a:r>
              <a:rPr lang="en-US" dirty="0" smtClean="0"/>
              <a:t>Leaf parameter: </a:t>
            </a:r>
            <a:r>
              <a:rPr lang="en-US" dirty="0" smtClean="0">
                <a:solidFill>
                  <a:srgbClr val="0070C0"/>
                </a:solidFill>
              </a:rPr>
              <a:t>1</a:t>
            </a:r>
          </a:p>
          <a:p>
            <a:pPr lvl="1"/>
            <a:r>
              <a:rPr lang="en-US" dirty="0" smtClean="0"/>
              <a:t>The levels are numbered </a:t>
            </a:r>
            <a:r>
              <a:rPr lang="en-US" dirty="0" smtClean="0">
                <a:solidFill>
                  <a:srgbClr val="0070C0"/>
                </a:solidFill>
              </a:rPr>
              <a:t>0, 1, … </a:t>
            </a:r>
            <a:r>
              <a:rPr lang="en-US" dirty="0" smtClean="0"/>
              <a:t>from top to bottom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/>
              <a:t>Essentially a range tree</a:t>
            </a:r>
          </a:p>
          <a:p>
            <a:pPr lvl="1"/>
            <a:r>
              <a:rPr lang="en-US" dirty="0" smtClean="0"/>
              <a:t>Each node represents a range of y-coordinates</a:t>
            </a:r>
          </a:p>
          <a:p>
            <a:r>
              <a:rPr lang="en-US" dirty="0" smtClean="0"/>
              <a:t>Choice of weight balanced B-tree: amortizing a rebuilding cost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Dynamic Range Counting: A Wavelet Tree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Ideas from generalized wavelet trees </a:t>
            </a:r>
            <a:r>
              <a:rPr lang="en-US" sz="2000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(</a:t>
            </a:r>
            <a:r>
              <a:rPr lang="en-US" sz="2000" dirty="0" err="1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Ferragina</a:t>
            </a:r>
            <a:r>
              <a:rPr lang="en-US" sz="2000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 et al. 2006)</a:t>
            </a:r>
            <a:endParaRPr lang="en-US" sz="2400" dirty="0" smtClean="0">
              <a:solidFill>
                <a:schemeClr val="accent4">
                  <a:lumMod val="90000"/>
                  <a:lumOff val="10000"/>
                </a:schemeClr>
              </a:solidFill>
            </a:endParaRPr>
          </a:p>
          <a:p>
            <a:r>
              <a:rPr lang="en-US" sz="2400" dirty="0" smtClean="0"/>
              <a:t>For each node </a:t>
            </a:r>
            <a:r>
              <a:rPr lang="en-US" sz="2400" dirty="0" smtClean="0">
                <a:solidFill>
                  <a:srgbClr val="0070C0"/>
                </a:solidFill>
              </a:rPr>
              <a:t>v</a:t>
            </a:r>
            <a:r>
              <a:rPr lang="en-US" sz="2400" dirty="0" smtClean="0"/>
              <a:t> of </a:t>
            </a:r>
            <a:r>
              <a:rPr lang="en-US" sz="2400" dirty="0" smtClean="0">
                <a:solidFill>
                  <a:srgbClr val="0070C0"/>
                </a:solidFill>
              </a:rPr>
              <a:t>T</a:t>
            </a:r>
            <a:r>
              <a:rPr lang="en-US" sz="2400" baseline="-25000" dirty="0" smtClean="0">
                <a:solidFill>
                  <a:srgbClr val="0070C0"/>
                </a:solidFill>
              </a:rPr>
              <a:t>y</a:t>
            </a:r>
            <a:r>
              <a:rPr lang="en-US" sz="2400" dirty="0" smtClean="0"/>
              <a:t>, construct a sequence </a:t>
            </a:r>
            <a:r>
              <a:rPr lang="en-US" sz="2400" dirty="0" smtClean="0">
                <a:solidFill>
                  <a:srgbClr val="0070C0"/>
                </a:solidFill>
              </a:rPr>
              <a:t>S</a:t>
            </a:r>
            <a:r>
              <a:rPr lang="en-US" sz="2400" baseline="-25000" dirty="0" smtClean="0">
                <a:solidFill>
                  <a:srgbClr val="0070C0"/>
                </a:solidFill>
              </a:rPr>
              <a:t>v</a:t>
            </a:r>
            <a:r>
              <a:rPr lang="en-US" sz="2400" dirty="0" smtClean="0"/>
              <a:t>:</a:t>
            </a:r>
          </a:p>
          <a:p>
            <a:pPr lvl="1"/>
            <a:r>
              <a:rPr lang="en-US" sz="2000" dirty="0" smtClean="0"/>
              <a:t>Each entry of </a:t>
            </a:r>
            <a:r>
              <a:rPr lang="en-US" sz="2000" dirty="0" smtClean="0">
                <a:solidFill>
                  <a:srgbClr val="0070C0"/>
                </a:solidFill>
              </a:rPr>
              <a:t>S</a:t>
            </a:r>
            <a:r>
              <a:rPr lang="en-US" sz="2000" baseline="-25000" dirty="0" smtClean="0">
                <a:solidFill>
                  <a:srgbClr val="0070C0"/>
                </a:solidFill>
              </a:rPr>
              <a:t>v</a:t>
            </a:r>
            <a:r>
              <a:rPr lang="en-US" sz="2000" dirty="0" smtClean="0"/>
              <a:t> corresponds to a point whose y-coordinate is in the range represented by node </a:t>
            </a:r>
            <a:r>
              <a:rPr lang="en-US" sz="2000" dirty="0" smtClean="0">
                <a:solidFill>
                  <a:srgbClr val="0070C0"/>
                </a:solidFill>
              </a:rPr>
              <a:t>v</a:t>
            </a:r>
          </a:p>
          <a:p>
            <a:pPr lvl="1"/>
            <a:r>
              <a:rPr lang="en-US" sz="2000" dirty="0" smtClean="0">
                <a:solidFill>
                  <a:srgbClr val="0070C0"/>
                </a:solidFill>
              </a:rPr>
              <a:t>S</a:t>
            </a:r>
            <a:r>
              <a:rPr lang="en-US" sz="2000" baseline="-25000" dirty="0" smtClean="0">
                <a:solidFill>
                  <a:srgbClr val="0070C0"/>
                </a:solidFill>
              </a:rPr>
              <a:t>v </a:t>
            </a:r>
            <a:r>
              <a:rPr lang="en-US" sz="2000" dirty="0" smtClean="0">
                <a:solidFill>
                  <a:srgbClr val="0070C0"/>
                </a:solidFill>
              </a:rPr>
              <a:t>[</a:t>
            </a:r>
            <a:r>
              <a:rPr lang="en-US" sz="2000" dirty="0" err="1" smtClean="0">
                <a:solidFill>
                  <a:srgbClr val="0070C0"/>
                </a:solidFill>
              </a:rPr>
              <a:t>i</a:t>
            </a:r>
            <a:r>
              <a:rPr lang="en-US" sz="2000" dirty="0" smtClean="0">
                <a:solidFill>
                  <a:srgbClr val="0070C0"/>
                </a:solidFill>
              </a:rPr>
              <a:t>]</a:t>
            </a:r>
            <a:r>
              <a:rPr lang="en-US" sz="2000" dirty="0" smtClean="0"/>
              <a:t> corresponds to the point with the </a:t>
            </a:r>
            <a:r>
              <a:rPr lang="en-US" sz="2000" dirty="0" smtClean="0">
                <a:solidFill>
                  <a:srgbClr val="0070C0"/>
                </a:solidFill>
              </a:rPr>
              <a:t>i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smallest x-coordinate among all these points</a:t>
            </a:r>
          </a:p>
          <a:p>
            <a:pPr lvl="1"/>
            <a:r>
              <a:rPr lang="en-US" sz="2000" dirty="0" smtClean="0">
                <a:solidFill>
                  <a:srgbClr val="0070C0"/>
                </a:solidFill>
              </a:rPr>
              <a:t>S</a:t>
            </a:r>
            <a:r>
              <a:rPr lang="en-US" sz="2000" baseline="-25000" dirty="0" smtClean="0">
                <a:solidFill>
                  <a:srgbClr val="0070C0"/>
                </a:solidFill>
              </a:rPr>
              <a:t>v </a:t>
            </a:r>
            <a:r>
              <a:rPr lang="en-US" sz="2000" dirty="0" smtClean="0">
                <a:solidFill>
                  <a:srgbClr val="0070C0"/>
                </a:solidFill>
              </a:rPr>
              <a:t>[</a:t>
            </a:r>
            <a:r>
              <a:rPr lang="en-US" sz="2000" dirty="0" err="1" smtClean="0">
                <a:solidFill>
                  <a:srgbClr val="0070C0"/>
                </a:solidFill>
              </a:rPr>
              <a:t>i</a:t>
            </a:r>
            <a:r>
              <a:rPr lang="en-US" sz="2000" dirty="0" smtClean="0">
                <a:solidFill>
                  <a:srgbClr val="0070C0"/>
                </a:solidFill>
              </a:rPr>
              <a:t>]</a:t>
            </a:r>
            <a:r>
              <a:rPr lang="en-US" sz="2000" dirty="0" smtClean="0"/>
              <a:t> indicates which child of </a:t>
            </a:r>
            <a:r>
              <a:rPr lang="en-US" sz="2000" dirty="0" smtClean="0">
                <a:solidFill>
                  <a:srgbClr val="0070C0"/>
                </a:solidFill>
              </a:rPr>
              <a:t>v</a:t>
            </a:r>
            <a:r>
              <a:rPr lang="en-US" sz="2000" dirty="0" smtClean="0"/>
              <a:t> contains the y-coordinate of the above point</a:t>
            </a:r>
          </a:p>
          <a:p>
            <a:r>
              <a:rPr lang="en-US" sz="2400" dirty="0" smtClean="0"/>
              <a:t>For each level </a:t>
            </a:r>
            <a:r>
              <a:rPr lang="en-US" sz="2400" dirty="0" smtClean="0">
                <a:solidFill>
                  <a:srgbClr val="0070C0"/>
                </a:solidFill>
              </a:rPr>
              <a:t>m</a:t>
            </a:r>
            <a:r>
              <a:rPr lang="en-US" sz="2400" dirty="0" smtClean="0"/>
              <a:t>, construct a sequence </a:t>
            </a:r>
            <a:r>
              <a:rPr lang="en-US" sz="2400" dirty="0" smtClean="0">
                <a:solidFill>
                  <a:srgbClr val="0070C0"/>
                </a:solidFill>
              </a:rPr>
              <a:t>L</a:t>
            </a:r>
            <a:r>
              <a:rPr lang="en-US" sz="2400" baseline="-25000" dirty="0" smtClean="0">
                <a:solidFill>
                  <a:srgbClr val="0070C0"/>
                </a:solidFill>
              </a:rPr>
              <a:t>m</a:t>
            </a:r>
            <a:r>
              <a:rPr lang="en-US" sz="2400" dirty="0" smtClean="0">
                <a:solidFill>
                  <a:srgbClr val="0070C0"/>
                </a:solidFill>
              </a:rPr>
              <a:t>[1..n] </a:t>
            </a:r>
            <a:r>
              <a:rPr lang="en-US" sz="2400" dirty="0" smtClean="0"/>
              <a:t>of integers from </a:t>
            </a:r>
            <a:r>
              <a:rPr lang="en-US" sz="2400" dirty="0" smtClean="0">
                <a:solidFill>
                  <a:srgbClr val="0070C0"/>
                </a:solidFill>
              </a:rPr>
              <a:t>[1..4d] </a:t>
            </a:r>
            <a:r>
              <a:rPr lang="en-US" sz="2400" dirty="0" smtClean="0"/>
              <a:t>by concatenating the all the </a:t>
            </a:r>
            <a:r>
              <a:rPr lang="en-US" sz="2400" dirty="0" err="1" smtClean="0">
                <a:solidFill>
                  <a:srgbClr val="0070C0"/>
                </a:solidFill>
              </a:rPr>
              <a:t>S</a:t>
            </a:r>
            <a:r>
              <a:rPr lang="en-US" sz="2400" baseline="-25000" dirty="0" err="1" smtClean="0">
                <a:solidFill>
                  <a:srgbClr val="0070C0"/>
                </a:solidFill>
              </a:rPr>
              <a:t>v</a:t>
            </a:r>
            <a:r>
              <a:rPr lang="en-US" sz="2400" dirty="0" err="1" smtClean="0">
                <a:solidFill>
                  <a:srgbClr val="0070C0"/>
                </a:solidFill>
              </a:rPr>
              <a:t>’</a:t>
            </a:r>
            <a:r>
              <a:rPr lang="en-US" sz="2400" dirty="0" err="1" smtClean="0"/>
              <a:t>s</a:t>
            </a:r>
            <a:r>
              <a:rPr lang="en-US" sz="2400" dirty="0" smtClean="0"/>
              <a:t> constructed at level </a:t>
            </a:r>
            <a:r>
              <a:rPr lang="en-US" sz="2400" dirty="0" smtClean="0">
                <a:solidFill>
                  <a:srgbClr val="0070C0"/>
                </a:solidFill>
              </a:rPr>
              <a:t>m</a:t>
            </a:r>
          </a:p>
          <a:p>
            <a:r>
              <a:rPr lang="en-US" sz="2400" dirty="0" smtClean="0">
                <a:solidFill>
                  <a:srgbClr val="0070C0"/>
                </a:solidFill>
              </a:rPr>
              <a:t>L</a:t>
            </a:r>
            <a:r>
              <a:rPr lang="en-US" sz="2400" baseline="-25000" dirty="0" smtClean="0">
                <a:solidFill>
                  <a:srgbClr val="0070C0"/>
                </a:solidFill>
              </a:rPr>
              <a:t>m</a:t>
            </a:r>
            <a:r>
              <a:rPr lang="en-US" sz="2400" dirty="0" smtClean="0"/>
              <a:t> : stored as dynamic sequences of small integers</a:t>
            </a:r>
          </a:p>
          <a:p>
            <a:r>
              <a:rPr lang="en-US" sz="2400" dirty="0" smtClean="0"/>
              <a:t>Space: </a:t>
            </a:r>
            <a:r>
              <a:rPr lang="en-US" sz="2400" dirty="0" smtClean="0">
                <a:solidFill>
                  <a:srgbClr val="0070C0"/>
                </a:solidFill>
              </a:rPr>
              <a:t>O(n </a:t>
            </a:r>
            <a:r>
              <a:rPr lang="en-US" sz="2400" dirty="0" err="1" smtClean="0">
                <a:solidFill>
                  <a:srgbClr val="0070C0"/>
                </a:solidFill>
              </a:rPr>
              <a:t>lg</a:t>
            </a:r>
            <a:r>
              <a:rPr lang="en-US" sz="2400" dirty="0" smtClean="0">
                <a:solidFill>
                  <a:srgbClr val="0070C0"/>
                </a:solidFill>
              </a:rPr>
              <a:t> d + w) </a:t>
            </a:r>
            <a:r>
              <a:rPr lang="en-US" sz="2400" dirty="0" smtClean="0"/>
              <a:t>bits per level, </a:t>
            </a:r>
            <a:r>
              <a:rPr lang="en-US" sz="2400" dirty="0" smtClean="0">
                <a:solidFill>
                  <a:srgbClr val="0070C0"/>
                </a:solidFill>
              </a:rPr>
              <a:t>O(n)</a:t>
            </a:r>
            <a:r>
              <a:rPr lang="en-US" sz="2400" dirty="0" smtClean="0"/>
              <a:t> words overall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Range Counting Queries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Query range: </a:t>
            </a:r>
            <a:r>
              <a:rPr lang="en-US" dirty="0" smtClean="0">
                <a:solidFill>
                  <a:srgbClr val="0070C0"/>
                </a:solidFill>
              </a:rPr>
              <a:t>[x</a:t>
            </a:r>
            <a:r>
              <a:rPr lang="en-US" baseline="-25000" dirty="0" smtClean="0">
                <a:solidFill>
                  <a:srgbClr val="0070C0"/>
                </a:solidFill>
              </a:rPr>
              <a:t>1</a:t>
            </a:r>
            <a:r>
              <a:rPr lang="en-US" dirty="0" smtClean="0">
                <a:solidFill>
                  <a:srgbClr val="0070C0"/>
                </a:solidFill>
              </a:rPr>
              <a:t>..x</a:t>
            </a:r>
            <a:r>
              <a:rPr lang="en-US" baseline="-25000" dirty="0" smtClean="0">
                <a:solidFill>
                  <a:srgbClr val="0070C0"/>
                </a:solidFill>
              </a:rPr>
              <a:t>2</a:t>
            </a:r>
            <a:r>
              <a:rPr lang="en-US" dirty="0" smtClean="0">
                <a:solidFill>
                  <a:srgbClr val="0070C0"/>
                </a:solidFill>
              </a:rPr>
              <a:t>] × [y</a:t>
            </a:r>
            <a:r>
              <a:rPr lang="en-US" baseline="-25000" dirty="0" smtClean="0">
                <a:solidFill>
                  <a:srgbClr val="0070C0"/>
                </a:solidFill>
              </a:rPr>
              <a:t>1</a:t>
            </a:r>
            <a:r>
              <a:rPr lang="en-US" dirty="0" smtClean="0">
                <a:solidFill>
                  <a:srgbClr val="0070C0"/>
                </a:solidFill>
              </a:rPr>
              <a:t>..y</a:t>
            </a:r>
            <a:r>
              <a:rPr lang="en-US" baseline="-25000" dirty="0" smtClean="0">
                <a:solidFill>
                  <a:srgbClr val="0070C0"/>
                </a:solidFill>
              </a:rPr>
              <a:t>2</a:t>
            </a:r>
            <a:r>
              <a:rPr lang="en-US" dirty="0" smtClean="0">
                <a:solidFill>
                  <a:srgbClr val="0070C0"/>
                </a:solidFill>
              </a:rPr>
              <a:t>]</a:t>
            </a:r>
          </a:p>
          <a:p>
            <a:r>
              <a:rPr lang="en-US" dirty="0" smtClean="0"/>
              <a:t>Use </a:t>
            </a:r>
            <a:r>
              <a:rPr lang="en-US" dirty="0" smtClean="0">
                <a:solidFill>
                  <a:srgbClr val="0070C0"/>
                </a:solidFill>
              </a:rPr>
              <a:t>T</a:t>
            </a:r>
            <a:r>
              <a:rPr lang="en-US" baseline="-25000" dirty="0" smtClean="0">
                <a:solidFill>
                  <a:srgbClr val="0070C0"/>
                </a:solidFill>
              </a:rPr>
              <a:t>x</a:t>
            </a:r>
            <a:r>
              <a:rPr lang="en-US" dirty="0" smtClean="0"/>
              <a:t> to convert the query x-range to a range in rank space</a:t>
            </a:r>
          </a:p>
          <a:p>
            <a:r>
              <a:rPr lang="en-US" dirty="0" smtClean="0"/>
              <a:t>Perform a top-down traversal to locate the (up to two) leaves in </a:t>
            </a:r>
            <a:r>
              <a:rPr lang="en-US" dirty="0" smtClean="0">
                <a:solidFill>
                  <a:srgbClr val="0070C0"/>
                </a:solidFill>
              </a:rPr>
              <a:t>T</a:t>
            </a:r>
            <a:r>
              <a:rPr lang="en-US" baseline="-25000" dirty="0" smtClean="0">
                <a:solidFill>
                  <a:srgbClr val="0070C0"/>
                </a:solidFill>
              </a:rPr>
              <a:t>y</a:t>
            </a:r>
            <a:r>
              <a:rPr lang="en-US" dirty="0" smtClean="0"/>
              <a:t> whose ranges contain </a:t>
            </a:r>
            <a:r>
              <a:rPr lang="en-US" dirty="0" smtClean="0">
                <a:solidFill>
                  <a:srgbClr val="0070C0"/>
                </a:solidFill>
              </a:rPr>
              <a:t>y</a:t>
            </a:r>
            <a:r>
              <a:rPr lang="en-US" baseline="-25000" dirty="0" smtClean="0">
                <a:solidFill>
                  <a:srgbClr val="0070C0"/>
                </a:solidFill>
              </a:rPr>
              <a:t>1</a:t>
            </a:r>
            <a:r>
              <a:rPr lang="en-US" baseline="-25000" dirty="0" smtClean="0"/>
              <a:t>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0070C0"/>
                </a:solidFill>
              </a:rPr>
              <a:t>y</a:t>
            </a:r>
            <a:r>
              <a:rPr lang="en-US" baseline="-25000" dirty="0" smtClean="0">
                <a:solidFill>
                  <a:srgbClr val="0070C0"/>
                </a:solidFill>
              </a:rPr>
              <a:t>2</a:t>
            </a:r>
          </a:p>
          <a:p>
            <a:r>
              <a:rPr lang="en-US" dirty="0" smtClean="0"/>
              <a:t>Perform </a:t>
            </a:r>
            <a:r>
              <a:rPr lang="en-US" dirty="0" err="1" smtClean="0">
                <a:solidFill>
                  <a:srgbClr val="0070C0"/>
                </a:solidFill>
              </a:rPr>
              <a:t>range_count</a:t>
            </a:r>
            <a:r>
              <a:rPr lang="en-US" dirty="0" smtClean="0"/>
              <a:t> on </a:t>
            </a:r>
            <a:r>
              <a:rPr lang="en-US" dirty="0" smtClean="0">
                <a:solidFill>
                  <a:srgbClr val="0070C0"/>
                </a:solidFill>
              </a:rPr>
              <a:t>S</a:t>
            </a:r>
            <a:r>
              <a:rPr lang="en-US" baseline="-25000" dirty="0" smtClean="0">
                <a:solidFill>
                  <a:srgbClr val="0070C0"/>
                </a:solidFill>
              </a:rPr>
              <a:t>v</a:t>
            </a:r>
            <a:r>
              <a:rPr lang="en-US" dirty="0" smtClean="0"/>
              <a:t> for each node </a:t>
            </a:r>
            <a:r>
              <a:rPr lang="en-US" dirty="0" smtClean="0">
                <a:solidFill>
                  <a:srgbClr val="0070C0"/>
                </a:solidFill>
              </a:rPr>
              <a:t>v</a:t>
            </a:r>
            <a:r>
              <a:rPr lang="en-US" dirty="0" smtClean="0"/>
              <a:t> visited in the above traversal</a:t>
            </a:r>
          </a:p>
          <a:p>
            <a:r>
              <a:rPr lang="en-US" dirty="0" smtClean="0"/>
              <a:t>Sum up the query results to get the answer</a:t>
            </a:r>
          </a:p>
          <a:p>
            <a:r>
              <a:rPr lang="en-US" dirty="0" smtClean="0"/>
              <a:t>Time: </a:t>
            </a:r>
            <a:r>
              <a:rPr lang="en-US" dirty="0" smtClean="0">
                <a:solidFill>
                  <a:srgbClr val="0070C0"/>
                </a:solidFill>
              </a:rPr>
              <a:t>O(</a:t>
            </a:r>
            <a:r>
              <a:rPr lang="en-US" dirty="0" err="1" smtClean="0">
                <a:solidFill>
                  <a:srgbClr val="0070C0"/>
                </a:solidFill>
              </a:rPr>
              <a:t>lg</a:t>
            </a:r>
            <a:r>
              <a:rPr lang="en-US" dirty="0" smtClean="0">
                <a:solidFill>
                  <a:srgbClr val="0070C0"/>
                </a:solidFill>
              </a:rPr>
              <a:t> n / </a:t>
            </a:r>
            <a:r>
              <a:rPr lang="en-US" dirty="0" err="1" smtClean="0">
                <a:solidFill>
                  <a:srgbClr val="0070C0"/>
                </a:solidFill>
              </a:rPr>
              <a:t>lglg</a:t>
            </a:r>
            <a:r>
              <a:rPr lang="en-US" dirty="0" smtClean="0">
                <a:solidFill>
                  <a:srgbClr val="0070C0"/>
                </a:solidFill>
              </a:rPr>
              <a:t> n) </a:t>
            </a:r>
            <a:r>
              <a:rPr lang="en-US" dirty="0" smtClean="0"/>
              <a:t>per level, </a:t>
            </a:r>
            <a:r>
              <a:rPr lang="en-US" dirty="0" smtClean="0">
                <a:solidFill>
                  <a:srgbClr val="0070C0"/>
                </a:solidFill>
              </a:rPr>
              <a:t>O(</a:t>
            </a:r>
            <a:r>
              <a:rPr lang="en-US" dirty="0" err="1" smtClean="0">
                <a:solidFill>
                  <a:srgbClr val="0070C0"/>
                </a:solidFill>
              </a:rPr>
              <a:t>lg</a:t>
            </a:r>
            <a:r>
              <a:rPr lang="en-US" dirty="0" smtClean="0">
                <a:solidFill>
                  <a:srgbClr val="0070C0"/>
                </a:solidFill>
              </a:rPr>
              <a:t> n / </a:t>
            </a:r>
            <a:r>
              <a:rPr lang="en-US" dirty="0" err="1" smtClean="0">
                <a:solidFill>
                  <a:srgbClr val="0070C0"/>
                </a:solidFill>
              </a:rPr>
              <a:t>lglg</a:t>
            </a:r>
            <a:r>
              <a:rPr lang="en-US" dirty="0" smtClean="0">
                <a:solidFill>
                  <a:srgbClr val="0070C0"/>
                </a:solidFill>
              </a:rPr>
              <a:t> n) </a:t>
            </a:r>
            <a:r>
              <a:rPr lang="en-US" dirty="0" smtClean="0"/>
              <a:t>levels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Insertions and Deletions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complicated: splits and merges; changes to child ranks</a:t>
            </a:r>
          </a:p>
          <a:p>
            <a:endParaRPr lang="en-US" dirty="0" smtClean="0"/>
          </a:p>
          <a:p>
            <a:r>
              <a:rPr lang="en-US" dirty="0" smtClean="0"/>
              <a:t>The choice of storing </a:t>
            </a:r>
            <a:r>
              <a:rPr lang="en-US" dirty="0" smtClean="0">
                <a:solidFill>
                  <a:srgbClr val="0070C0"/>
                </a:solidFill>
              </a:rPr>
              <a:t>T</a:t>
            </a:r>
            <a:r>
              <a:rPr lang="en-US" baseline="-25000" dirty="0" smtClean="0">
                <a:solidFill>
                  <a:srgbClr val="0070C0"/>
                </a:solidFill>
              </a:rPr>
              <a:t>y</a:t>
            </a:r>
            <a:r>
              <a:rPr lang="en-US" dirty="0" smtClean="0"/>
              <a:t> as weight balanced B-tree allows us to amortize the updating cost of subsequences of </a:t>
            </a:r>
            <a:r>
              <a:rPr lang="en-US" dirty="0" smtClean="0">
                <a:solidFill>
                  <a:srgbClr val="0070C0"/>
                </a:solidFill>
              </a:rPr>
              <a:t>L</a:t>
            </a:r>
            <a:r>
              <a:rPr lang="en-US" baseline="-25000" dirty="0" smtClean="0">
                <a:solidFill>
                  <a:srgbClr val="0070C0"/>
                </a:solidFill>
              </a:rPr>
              <a:t>m</a:t>
            </a:r>
            <a:r>
              <a:rPr lang="en-US" dirty="0" smtClean="0"/>
              <a:t>’s</a:t>
            </a:r>
          </a:p>
          <a:p>
            <a:endParaRPr lang="en-US" dirty="0" smtClean="0"/>
          </a:p>
          <a:p>
            <a:r>
              <a:rPr lang="en-US" dirty="0" smtClean="0"/>
              <a:t>Additional techniques supporting batch updating of integer sequences are also developed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Dynamic Orthogonal Range Counting</a:t>
            </a:r>
          </a:p>
          <a:p>
            <a:pPr lvl="1"/>
            <a:r>
              <a:rPr lang="en-US" dirty="0" smtClean="0"/>
              <a:t>Space: </a:t>
            </a:r>
            <a:r>
              <a:rPr lang="en-US" dirty="0" smtClean="0">
                <a:solidFill>
                  <a:srgbClr val="0070C0"/>
                </a:solidFill>
              </a:rPr>
              <a:t>O(n)</a:t>
            </a:r>
            <a:r>
              <a:rPr lang="en-US" dirty="0" smtClean="0"/>
              <a:t> words</a:t>
            </a:r>
          </a:p>
          <a:p>
            <a:pPr lvl="1"/>
            <a:r>
              <a:rPr lang="en-US" dirty="0" smtClean="0"/>
              <a:t>Time: </a:t>
            </a:r>
            <a:r>
              <a:rPr lang="en-US" dirty="0" smtClean="0">
                <a:solidFill>
                  <a:srgbClr val="0070C0"/>
                </a:solidFill>
              </a:rPr>
              <a:t>O((</a:t>
            </a:r>
            <a:r>
              <a:rPr lang="en-US" dirty="0" err="1" smtClean="0">
                <a:solidFill>
                  <a:srgbClr val="0070C0"/>
                </a:solidFill>
              </a:rPr>
              <a:t>lg</a:t>
            </a:r>
            <a:r>
              <a:rPr lang="en-US" dirty="0" smtClean="0">
                <a:solidFill>
                  <a:srgbClr val="0070C0"/>
                </a:solidFill>
              </a:rPr>
              <a:t> n / </a:t>
            </a:r>
            <a:r>
              <a:rPr lang="en-US" dirty="0" err="1" smtClean="0">
                <a:solidFill>
                  <a:srgbClr val="0070C0"/>
                </a:solidFill>
              </a:rPr>
              <a:t>lglg</a:t>
            </a:r>
            <a:r>
              <a:rPr lang="en-US" dirty="0" smtClean="0">
                <a:solidFill>
                  <a:srgbClr val="0070C0"/>
                </a:solidFill>
              </a:rPr>
              <a:t> n)</a:t>
            </a:r>
            <a:r>
              <a:rPr lang="en-US" baseline="30000" dirty="0" smtClean="0">
                <a:solidFill>
                  <a:srgbClr val="0070C0"/>
                </a:solidFill>
              </a:rPr>
              <a:t>2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</a:p>
          <a:p>
            <a:r>
              <a:rPr lang="en-US" dirty="0" smtClean="0"/>
              <a:t>Points on a </a:t>
            </a:r>
            <a:r>
              <a:rPr lang="en-US" dirty="0" smtClean="0">
                <a:solidFill>
                  <a:srgbClr val="0070C0"/>
                </a:solidFill>
              </a:rPr>
              <a:t>U×U</a:t>
            </a:r>
            <a:r>
              <a:rPr lang="en-US" dirty="0" smtClean="0"/>
              <a:t> grid</a:t>
            </a:r>
          </a:p>
          <a:p>
            <a:pPr lvl="1"/>
            <a:r>
              <a:rPr lang="en-US" dirty="0" smtClean="0"/>
              <a:t>Space: </a:t>
            </a:r>
            <a:r>
              <a:rPr lang="en-US" dirty="0" smtClean="0">
                <a:solidFill>
                  <a:srgbClr val="0070C0"/>
                </a:solidFill>
              </a:rPr>
              <a:t>O(n)</a:t>
            </a:r>
            <a:r>
              <a:rPr lang="en-US" dirty="0" smtClean="0"/>
              <a:t> words</a:t>
            </a:r>
          </a:p>
          <a:p>
            <a:pPr lvl="1"/>
            <a:r>
              <a:rPr lang="en-US" dirty="0" smtClean="0"/>
              <a:t>Time (worst-case): </a:t>
            </a:r>
            <a:r>
              <a:rPr lang="en-US" dirty="0" smtClean="0">
                <a:solidFill>
                  <a:srgbClr val="0070C0"/>
                </a:solidFill>
              </a:rPr>
              <a:t>O(</a:t>
            </a:r>
            <a:r>
              <a:rPr lang="en-US" dirty="0" err="1" smtClean="0">
                <a:solidFill>
                  <a:srgbClr val="0070C0"/>
                </a:solidFill>
              </a:rPr>
              <a:t>lg</a:t>
            </a:r>
            <a:r>
              <a:rPr lang="en-US" sz="1600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n </a:t>
            </a:r>
            <a:r>
              <a:rPr lang="en-US" dirty="0" err="1" smtClean="0">
                <a:solidFill>
                  <a:srgbClr val="0070C0"/>
                </a:solidFill>
              </a:rPr>
              <a:t>lg</a:t>
            </a:r>
            <a:r>
              <a:rPr lang="en-US" sz="1600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U / (</a:t>
            </a:r>
            <a:r>
              <a:rPr lang="en-US" dirty="0" err="1" smtClean="0">
                <a:solidFill>
                  <a:srgbClr val="0070C0"/>
                </a:solidFill>
              </a:rPr>
              <a:t>lg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lg</a:t>
            </a:r>
            <a:r>
              <a:rPr lang="en-US" dirty="0" smtClean="0">
                <a:solidFill>
                  <a:srgbClr val="0070C0"/>
                </a:solidFill>
              </a:rPr>
              <a:t> n)</a:t>
            </a:r>
            <a:r>
              <a:rPr lang="en-US" baseline="30000" dirty="0" smtClean="0">
                <a:solidFill>
                  <a:srgbClr val="0070C0"/>
                </a:solidFill>
              </a:rPr>
              <a:t>2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</a:p>
          <a:p>
            <a:r>
              <a:rPr lang="en-US" dirty="0" smtClean="0"/>
              <a:t>Succinct representations of dynamic integer sequences</a:t>
            </a:r>
          </a:p>
          <a:p>
            <a:pPr lvl="1"/>
            <a:r>
              <a:rPr lang="en-US" dirty="0" smtClean="0"/>
              <a:t>Space: </a:t>
            </a:r>
            <a:r>
              <a:rPr lang="en-US" dirty="0" smtClean="0">
                <a:solidFill>
                  <a:srgbClr val="0070C0"/>
                </a:solidFill>
              </a:rPr>
              <a:t>nH</a:t>
            </a:r>
            <a:r>
              <a:rPr lang="en-US" sz="1200" dirty="0" smtClean="0">
                <a:solidFill>
                  <a:srgbClr val="0070C0"/>
                </a:solidFill>
              </a:rPr>
              <a:t>0</a:t>
            </a:r>
            <a:r>
              <a:rPr lang="en-US" dirty="0" smtClean="0">
                <a:solidFill>
                  <a:srgbClr val="0070C0"/>
                </a:solidFill>
              </a:rPr>
              <a:t> + o(n</a:t>
            </a:r>
            <a:r>
              <a:rPr lang="en-US" sz="1600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lg</a:t>
            </a:r>
            <a:r>
              <a:rPr lang="en-US" sz="1600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σ) + O(w) </a:t>
            </a:r>
            <a:r>
              <a:rPr lang="en-US" dirty="0" smtClean="0"/>
              <a:t>bits</a:t>
            </a:r>
          </a:p>
          <a:p>
            <a:pPr lvl="1"/>
            <a:r>
              <a:rPr lang="en-US" dirty="0" smtClean="0"/>
              <a:t>Time (including </a:t>
            </a:r>
            <a:r>
              <a:rPr lang="en-US" dirty="0" err="1" smtClean="0"/>
              <a:t>range_count</a:t>
            </a:r>
            <a:r>
              <a:rPr lang="en-US" dirty="0" smtClean="0"/>
              <a:t>):</a:t>
            </a:r>
          </a:p>
          <a:p>
            <a:endParaRPr lang="en-US" dirty="0">
              <a:solidFill>
                <a:srgbClr val="0070C0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220072" y="5723964"/>
            <a:ext cx="2592288" cy="657364"/>
            <a:chOff x="3779912" y="4941168"/>
            <a:chExt cx="2592288" cy="657364"/>
          </a:xfrm>
        </p:grpSpPr>
        <p:grpSp>
          <p:nvGrpSpPr>
            <p:cNvPr id="5" name="Group 26"/>
            <p:cNvGrpSpPr/>
            <p:nvPr/>
          </p:nvGrpSpPr>
          <p:grpSpPr>
            <a:xfrm>
              <a:off x="3779912" y="4941180"/>
              <a:ext cx="2592288" cy="531410"/>
              <a:chOff x="3779912" y="3501008"/>
              <a:chExt cx="2211069" cy="648072"/>
            </a:xfrm>
          </p:grpSpPr>
          <p:sp>
            <p:nvSpPr>
              <p:cNvPr id="8" name="TextBox 7"/>
              <p:cNvSpPr txBox="1"/>
              <p:nvPr/>
            </p:nvSpPr>
            <p:spPr>
              <a:xfrm>
                <a:off x="3779912" y="3645024"/>
                <a:ext cx="2211069" cy="4504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0070C0"/>
                    </a:solidFill>
                    <a:latin typeface="+mn-lt"/>
                  </a:rPr>
                  <a:t>O(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────</a:t>
                </a:r>
                <a:r>
                  <a:rPr lang="en-US" dirty="0" smtClean="0">
                    <a:solidFill>
                      <a:srgbClr val="0070C0"/>
                    </a:solidFill>
                    <a:latin typeface="+mn-lt"/>
                  </a:rPr>
                  <a:t> ( ───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─</a:t>
                </a:r>
                <a:r>
                  <a:rPr lang="en-US" dirty="0" smtClean="0">
                    <a:solidFill>
                      <a:srgbClr val="0070C0"/>
                    </a:solidFill>
                    <a:latin typeface="+mn-lt"/>
                  </a:rPr>
                  <a:t> + 1))</a:t>
                </a:r>
                <a:endParaRPr lang="en-US" dirty="0">
                  <a:solidFill>
                    <a:srgbClr val="0070C0"/>
                  </a:solidFill>
                  <a:latin typeface="+mn-lt"/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4824028" y="3501008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err="1" smtClean="0">
                    <a:solidFill>
                      <a:srgbClr val="0070C0"/>
                    </a:solidFill>
                    <a:latin typeface="+mn-lt"/>
                  </a:rPr>
                  <a:t>lg</a:t>
                </a:r>
                <a:r>
                  <a:rPr lang="en-US" sz="900" dirty="0" smtClean="0">
                    <a:solidFill>
                      <a:srgbClr val="0070C0"/>
                    </a:solidFill>
                    <a:latin typeface="+mn-lt"/>
                  </a:rPr>
                  <a:t> </a:t>
                </a:r>
                <a:r>
                  <a:rPr lang="el-GR" dirty="0" smtClean="0">
                    <a:solidFill>
                      <a:srgbClr val="0070C0"/>
                    </a:solidFill>
                    <a:latin typeface="+mn-lt"/>
                  </a:rPr>
                  <a:t>σ</a:t>
                </a:r>
                <a:endParaRPr lang="en-US" dirty="0">
                  <a:latin typeface="+mn-lt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4768963" y="3779748"/>
                <a:ext cx="79208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err="1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rPr>
                  <a:t>lg</a:t>
                </a:r>
                <a:r>
                  <a:rPr lang="en-US" sz="900" dirty="0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rPr>
                  <a:t>lg</a:t>
                </a:r>
                <a:r>
                  <a:rPr lang="en-US" dirty="0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rPr>
                  <a:t> n</a:t>
                </a:r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6" name="TextBox 5"/>
            <p:cNvSpPr txBox="1"/>
            <p:nvPr/>
          </p:nvSpPr>
          <p:spPr>
            <a:xfrm>
              <a:off x="4184647" y="4941168"/>
              <a:ext cx="6753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solidFill>
                    <a:srgbClr val="0070C0"/>
                  </a:solidFill>
                  <a:latin typeface="+mn-lt"/>
                </a:rPr>
                <a:t>lg</a:t>
              </a:r>
              <a:r>
                <a:rPr lang="en-US" sz="900" dirty="0" smtClean="0">
                  <a:solidFill>
                    <a:srgbClr val="0070C0"/>
                  </a:solidFill>
                  <a:latin typeface="+mn-lt"/>
                </a:rPr>
                <a:t> </a:t>
              </a:r>
              <a:r>
                <a:rPr lang="en-CA" dirty="0" smtClean="0">
                  <a:solidFill>
                    <a:srgbClr val="0070C0"/>
                  </a:solidFill>
                  <a:latin typeface="+mn-lt"/>
                </a:rPr>
                <a:t>n</a:t>
              </a:r>
              <a:endParaRPr lang="en-US" dirty="0">
                <a:latin typeface="+mn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075393" y="5229200"/>
              <a:ext cx="9286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lg</a:t>
              </a:r>
              <a:r>
                <a:rPr lang="en-US" sz="900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dirty="0" err="1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lg</a:t>
              </a:r>
              <a:r>
                <a:rPr lang="en-US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 n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Conclusions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91264" cy="4686320"/>
          </a:xfrm>
        </p:spPr>
        <p:txBody>
          <a:bodyPr/>
          <a:lstStyle/>
          <a:p>
            <a:r>
              <a:rPr lang="en-US" sz="2400" dirty="0" smtClean="0"/>
              <a:t>Results</a:t>
            </a:r>
          </a:p>
          <a:p>
            <a:pPr lvl="1"/>
            <a:r>
              <a:rPr lang="en-US" sz="2000" dirty="0" smtClean="0"/>
              <a:t>The best result for dynamic orthogonal range counting</a:t>
            </a:r>
          </a:p>
          <a:p>
            <a:pPr lvl="1"/>
            <a:r>
              <a:rPr lang="en-US" sz="2000" dirty="0" smtClean="0"/>
              <a:t>Same problem for points on a grid </a:t>
            </a:r>
          </a:p>
          <a:p>
            <a:pPr lvl="1"/>
            <a:r>
              <a:rPr lang="en-US" sz="2000" dirty="0" smtClean="0"/>
              <a:t>The first succinct representations of dynamic integer sequences supporting range counting</a:t>
            </a:r>
          </a:p>
          <a:p>
            <a:pPr lvl="1"/>
            <a:r>
              <a:rPr lang="en-US" sz="2000" dirty="0" smtClean="0"/>
              <a:t>Two preliminary results on dynamic range sum</a:t>
            </a:r>
          </a:p>
          <a:p>
            <a:r>
              <a:rPr lang="en-US" sz="2400" dirty="0" smtClean="0"/>
              <a:t>Techniques</a:t>
            </a:r>
          </a:p>
          <a:p>
            <a:pPr lvl="1"/>
            <a:r>
              <a:rPr lang="en-US" sz="2000" dirty="0" smtClean="0"/>
              <a:t>The first that combines wavelet trees with range trees </a:t>
            </a:r>
          </a:p>
          <a:p>
            <a:pPr lvl="1"/>
            <a:r>
              <a:rPr lang="en-US" sz="2000" dirty="0" err="1" smtClean="0"/>
              <a:t>Deamortization</a:t>
            </a:r>
            <a:r>
              <a:rPr lang="en-US" sz="2000" dirty="0" smtClean="0"/>
              <a:t> on 2D arrays</a:t>
            </a:r>
          </a:p>
          <a:p>
            <a:r>
              <a:rPr lang="en-CA" sz="2400" dirty="0" smtClean="0"/>
              <a:t>Future work </a:t>
            </a:r>
          </a:p>
          <a:p>
            <a:pPr lvl="1"/>
            <a:r>
              <a:rPr lang="en-CA" sz="2000" dirty="0" smtClean="0"/>
              <a:t>Lower bound</a:t>
            </a:r>
          </a:p>
          <a:p>
            <a:pPr lvl="1"/>
            <a:r>
              <a:rPr lang="en-CA" sz="2000" dirty="0" smtClean="0"/>
              <a:t>Use techniques from succinct data structures to improve standard data structures</a:t>
            </a:r>
            <a:endParaRPr lang="en-CA" sz="2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4000" dirty="0" smtClean="0"/>
              <a:t>Dynamic Orthogonal Range Counting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A fundamental geometric query problem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Definitions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solidFill>
                  <a:schemeClr val="accent6"/>
                </a:solidFill>
              </a:rPr>
              <a:t>Data sets</a:t>
            </a:r>
            <a:r>
              <a:rPr lang="en-US" dirty="0" smtClean="0"/>
              <a:t>: a set </a:t>
            </a:r>
            <a:r>
              <a:rPr lang="en-US" dirty="0" smtClean="0">
                <a:solidFill>
                  <a:srgbClr val="0070C0"/>
                </a:solidFill>
              </a:rPr>
              <a:t>P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0070C0"/>
                </a:solidFill>
              </a:rPr>
              <a:t>n</a:t>
            </a:r>
            <a:r>
              <a:rPr lang="en-US" dirty="0" smtClean="0"/>
              <a:t> points in the plane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solidFill>
                  <a:schemeClr val="accent6"/>
                </a:solidFill>
              </a:rPr>
              <a:t>Query</a:t>
            </a:r>
            <a:r>
              <a:rPr lang="en-US" dirty="0" smtClean="0"/>
              <a:t>: given an axis-aligned query rectangle </a:t>
            </a:r>
            <a:r>
              <a:rPr lang="en-US" dirty="0" smtClean="0">
                <a:solidFill>
                  <a:srgbClr val="0070C0"/>
                </a:solidFill>
              </a:rPr>
              <a:t>R</a:t>
            </a:r>
            <a:r>
              <a:rPr lang="en-US" dirty="0" smtClean="0"/>
              <a:t>, compute the number of points in </a:t>
            </a:r>
            <a:r>
              <a:rPr lang="en-US" dirty="0" smtClean="0">
                <a:solidFill>
                  <a:srgbClr val="0070C0"/>
                </a:solidFill>
              </a:rPr>
              <a:t>P∩R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solidFill>
                  <a:srgbClr val="7030A0"/>
                </a:solidFill>
              </a:rPr>
              <a:t>Update</a:t>
            </a:r>
            <a:r>
              <a:rPr lang="en-US" dirty="0" smtClean="0"/>
              <a:t>: insertion or deletion of a point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Applications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Geometric data processing (GIS, CAD)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Databases</a:t>
            </a:r>
            <a:endParaRPr lang="en-CA" dirty="0" smtClean="0"/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08275"/>
            <a:ext cx="8229600" cy="1143000"/>
          </a:xfrm>
        </p:spPr>
        <p:txBody>
          <a:bodyPr/>
          <a:lstStyle/>
          <a:p>
            <a:pPr algn="ctr"/>
            <a:r>
              <a:rPr lang="en-US" dirty="0"/>
              <a:t>Thank you!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 bwMode="auto">
          <a:xfrm>
            <a:off x="2915816" y="2708920"/>
            <a:ext cx="3384376" cy="216024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</a:t>
            </a:r>
            <a:endParaRPr lang="en-CA" dirty="0"/>
          </a:p>
        </p:txBody>
      </p:sp>
      <p:sp>
        <p:nvSpPr>
          <p:cNvPr id="4" name="Oval 89"/>
          <p:cNvSpPr>
            <a:spLocks noChangeArrowheads="1"/>
          </p:cNvSpPr>
          <p:nvPr/>
        </p:nvSpPr>
        <p:spPr bwMode="auto">
          <a:xfrm>
            <a:off x="4572000" y="2852936"/>
            <a:ext cx="144462" cy="144463"/>
          </a:xfrm>
          <a:prstGeom prst="ellipse">
            <a:avLst/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Oval 89"/>
          <p:cNvSpPr>
            <a:spLocks noChangeArrowheads="1"/>
          </p:cNvSpPr>
          <p:nvPr/>
        </p:nvSpPr>
        <p:spPr bwMode="auto">
          <a:xfrm>
            <a:off x="3923928" y="3212976"/>
            <a:ext cx="144462" cy="144463"/>
          </a:xfrm>
          <a:prstGeom prst="ellipse">
            <a:avLst/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89"/>
          <p:cNvSpPr>
            <a:spLocks noChangeArrowheads="1"/>
          </p:cNvSpPr>
          <p:nvPr/>
        </p:nvSpPr>
        <p:spPr bwMode="auto">
          <a:xfrm>
            <a:off x="2339752" y="2996952"/>
            <a:ext cx="144462" cy="144463"/>
          </a:xfrm>
          <a:prstGeom prst="ellipse">
            <a:avLst/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89"/>
          <p:cNvSpPr>
            <a:spLocks noChangeArrowheads="1"/>
          </p:cNvSpPr>
          <p:nvPr/>
        </p:nvSpPr>
        <p:spPr bwMode="auto">
          <a:xfrm>
            <a:off x="5004048" y="3789040"/>
            <a:ext cx="144462" cy="144463"/>
          </a:xfrm>
          <a:prstGeom prst="ellipse">
            <a:avLst/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89"/>
          <p:cNvSpPr>
            <a:spLocks noChangeArrowheads="1"/>
          </p:cNvSpPr>
          <p:nvPr/>
        </p:nvSpPr>
        <p:spPr bwMode="auto">
          <a:xfrm>
            <a:off x="3275856" y="3789040"/>
            <a:ext cx="144462" cy="144463"/>
          </a:xfrm>
          <a:prstGeom prst="ellipse">
            <a:avLst/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89"/>
          <p:cNvSpPr>
            <a:spLocks noChangeArrowheads="1"/>
          </p:cNvSpPr>
          <p:nvPr/>
        </p:nvSpPr>
        <p:spPr bwMode="auto">
          <a:xfrm>
            <a:off x="5868144" y="3501008"/>
            <a:ext cx="144462" cy="144463"/>
          </a:xfrm>
          <a:prstGeom prst="ellipse">
            <a:avLst/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89"/>
          <p:cNvSpPr>
            <a:spLocks noChangeArrowheads="1"/>
          </p:cNvSpPr>
          <p:nvPr/>
        </p:nvSpPr>
        <p:spPr bwMode="auto">
          <a:xfrm>
            <a:off x="1979712" y="5157192"/>
            <a:ext cx="144462" cy="144463"/>
          </a:xfrm>
          <a:prstGeom prst="ellipse">
            <a:avLst/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89"/>
          <p:cNvSpPr>
            <a:spLocks noChangeArrowheads="1"/>
          </p:cNvSpPr>
          <p:nvPr/>
        </p:nvSpPr>
        <p:spPr bwMode="auto">
          <a:xfrm>
            <a:off x="3707904" y="5589240"/>
            <a:ext cx="144462" cy="144463"/>
          </a:xfrm>
          <a:prstGeom prst="ellipse">
            <a:avLst/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89"/>
          <p:cNvSpPr>
            <a:spLocks noChangeArrowheads="1"/>
          </p:cNvSpPr>
          <p:nvPr/>
        </p:nvSpPr>
        <p:spPr bwMode="auto">
          <a:xfrm>
            <a:off x="5148064" y="5157192"/>
            <a:ext cx="144462" cy="144463"/>
          </a:xfrm>
          <a:prstGeom prst="ellipse">
            <a:avLst/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Oval 89"/>
          <p:cNvSpPr>
            <a:spLocks noChangeArrowheads="1"/>
          </p:cNvSpPr>
          <p:nvPr/>
        </p:nvSpPr>
        <p:spPr bwMode="auto">
          <a:xfrm>
            <a:off x="6804248" y="4293096"/>
            <a:ext cx="144462" cy="144463"/>
          </a:xfrm>
          <a:prstGeom prst="ellipse">
            <a:avLst/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Oval 89"/>
          <p:cNvSpPr>
            <a:spLocks noChangeArrowheads="1"/>
          </p:cNvSpPr>
          <p:nvPr/>
        </p:nvSpPr>
        <p:spPr bwMode="auto">
          <a:xfrm>
            <a:off x="7668344" y="5013176"/>
            <a:ext cx="144462" cy="144463"/>
          </a:xfrm>
          <a:prstGeom prst="ellipse">
            <a:avLst/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89"/>
          <p:cNvSpPr>
            <a:spLocks noChangeArrowheads="1"/>
          </p:cNvSpPr>
          <p:nvPr/>
        </p:nvSpPr>
        <p:spPr bwMode="auto">
          <a:xfrm>
            <a:off x="5940152" y="2420888"/>
            <a:ext cx="144462" cy="144463"/>
          </a:xfrm>
          <a:prstGeom prst="ellipse">
            <a:avLst/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Oval 89"/>
          <p:cNvSpPr>
            <a:spLocks noChangeArrowheads="1"/>
          </p:cNvSpPr>
          <p:nvPr/>
        </p:nvSpPr>
        <p:spPr bwMode="auto">
          <a:xfrm>
            <a:off x="1115616" y="3717032"/>
            <a:ext cx="144462" cy="144463"/>
          </a:xfrm>
          <a:prstGeom prst="ellipse">
            <a:avLst/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Oval 89"/>
          <p:cNvSpPr>
            <a:spLocks noChangeArrowheads="1"/>
          </p:cNvSpPr>
          <p:nvPr/>
        </p:nvSpPr>
        <p:spPr bwMode="auto">
          <a:xfrm>
            <a:off x="2123728" y="4221088"/>
            <a:ext cx="144462" cy="144463"/>
          </a:xfrm>
          <a:prstGeom prst="ellipse">
            <a:avLst/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89"/>
          <p:cNvSpPr>
            <a:spLocks noChangeArrowheads="1"/>
          </p:cNvSpPr>
          <p:nvPr/>
        </p:nvSpPr>
        <p:spPr bwMode="auto">
          <a:xfrm>
            <a:off x="6588224" y="5301208"/>
            <a:ext cx="144462" cy="144463"/>
          </a:xfrm>
          <a:prstGeom prst="ellipse">
            <a:avLst/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Oval 89"/>
          <p:cNvSpPr>
            <a:spLocks noChangeArrowheads="1"/>
          </p:cNvSpPr>
          <p:nvPr/>
        </p:nvSpPr>
        <p:spPr bwMode="auto">
          <a:xfrm>
            <a:off x="3059832" y="1844824"/>
            <a:ext cx="144462" cy="144463"/>
          </a:xfrm>
          <a:prstGeom prst="ellipse">
            <a:avLst/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Oval 89"/>
          <p:cNvSpPr>
            <a:spLocks noChangeArrowheads="1"/>
          </p:cNvSpPr>
          <p:nvPr/>
        </p:nvSpPr>
        <p:spPr bwMode="auto">
          <a:xfrm>
            <a:off x="7020272" y="2276872"/>
            <a:ext cx="144462" cy="144463"/>
          </a:xfrm>
          <a:prstGeom prst="ellipse">
            <a:avLst/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Classic Solutions and Our Result</a:t>
            </a:r>
            <a:endParaRPr lang="en-CA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539553" y="1809992"/>
          <a:ext cx="7920879" cy="2555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6316"/>
                <a:gridCol w="1289989"/>
                <a:gridCol w="2282287"/>
                <a:gridCol w="2282287"/>
              </a:tblGrid>
              <a:tr h="425852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Space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Query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Update</a:t>
                      </a:r>
                      <a:endParaRPr lang="en-US" sz="2000" dirty="0"/>
                    </a:p>
                  </a:txBody>
                  <a:tcPr/>
                </a:tc>
              </a:tr>
              <a:tr h="4258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accent4">
                              <a:lumMod val="90000"/>
                              <a:lumOff val="10000"/>
                            </a:schemeClr>
                          </a:solidFill>
                        </a:rPr>
                        <a:t>Chazelle</a:t>
                      </a:r>
                      <a:r>
                        <a:rPr lang="en-US" sz="2000" dirty="0" smtClean="0">
                          <a:solidFill>
                            <a:schemeClr val="accent4">
                              <a:lumMod val="90000"/>
                              <a:lumOff val="10000"/>
                            </a:schemeClr>
                          </a:solidFill>
                        </a:rPr>
                        <a:t> </a:t>
                      </a:r>
                      <a:r>
                        <a:rPr lang="en-US" sz="2000" baseline="0" dirty="0" smtClean="0">
                          <a:solidFill>
                            <a:schemeClr val="accent4">
                              <a:lumMod val="90000"/>
                              <a:lumOff val="10000"/>
                            </a:schemeClr>
                          </a:solidFill>
                        </a:rPr>
                        <a:t>(</a:t>
                      </a:r>
                      <a:r>
                        <a:rPr lang="en-US" sz="2000" baseline="0" dirty="0" smtClean="0">
                          <a:solidFill>
                            <a:schemeClr val="accent4">
                              <a:lumMod val="90000"/>
                              <a:lumOff val="10000"/>
                            </a:schemeClr>
                          </a:solidFill>
                        </a:rPr>
                        <a:t>1988)</a:t>
                      </a:r>
                      <a:endParaRPr lang="en-US" sz="2000" dirty="0">
                        <a:solidFill>
                          <a:schemeClr val="accent4">
                            <a:lumMod val="90000"/>
                            <a:lumOff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0070C0"/>
                          </a:solidFill>
                        </a:rPr>
                        <a:t>O(n)</a:t>
                      </a:r>
                      <a:endParaRPr lang="en-US" sz="20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0070C0"/>
                          </a:solidFill>
                        </a:rPr>
                        <a:t>O(</a:t>
                      </a:r>
                      <a:r>
                        <a:rPr lang="en-US" sz="2000" dirty="0" err="1" smtClean="0">
                          <a:solidFill>
                            <a:srgbClr val="0070C0"/>
                          </a:solidFill>
                        </a:rPr>
                        <a:t>lg</a:t>
                      </a:r>
                      <a:r>
                        <a:rPr lang="en-US" sz="2000" baseline="3000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2000" dirty="0" smtClean="0">
                          <a:solidFill>
                            <a:srgbClr val="0070C0"/>
                          </a:solidFill>
                        </a:rPr>
                        <a:t>n)</a:t>
                      </a:r>
                      <a:endParaRPr lang="en-US" sz="20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4258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accent4">
                              <a:lumMod val="90000"/>
                              <a:lumOff val="10000"/>
                            </a:schemeClr>
                          </a:solidFill>
                        </a:rPr>
                        <a:t>JáJá</a:t>
                      </a:r>
                      <a:r>
                        <a:rPr lang="en-US" sz="2000" dirty="0" smtClean="0">
                          <a:solidFill>
                            <a:schemeClr val="accent4">
                              <a:lumMod val="90000"/>
                              <a:lumOff val="10000"/>
                            </a:schemeClr>
                          </a:solidFill>
                        </a:rPr>
                        <a:t> </a:t>
                      </a:r>
                      <a:r>
                        <a:rPr lang="en-US" sz="2000" baseline="0" dirty="0" smtClean="0">
                          <a:solidFill>
                            <a:schemeClr val="accent4">
                              <a:lumMod val="90000"/>
                              <a:lumOff val="10000"/>
                            </a:schemeClr>
                          </a:solidFill>
                        </a:rPr>
                        <a:t>(2004)*</a:t>
                      </a:r>
                      <a:endParaRPr lang="en-US" sz="2000" dirty="0">
                        <a:solidFill>
                          <a:schemeClr val="accent4">
                            <a:lumMod val="90000"/>
                            <a:lumOff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0070C0"/>
                          </a:solidFill>
                        </a:rPr>
                        <a:t>O(n)</a:t>
                      </a:r>
                      <a:endParaRPr lang="en-US" sz="20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70C0"/>
                          </a:solidFill>
                        </a:rPr>
                        <a:t>O(</a:t>
                      </a:r>
                      <a:r>
                        <a:rPr lang="en-US" sz="2000" dirty="0" err="1" smtClean="0">
                          <a:solidFill>
                            <a:srgbClr val="0070C0"/>
                          </a:solidFill>
                        </a:rPr>
                        <a:t>lg</a:t>
                      </a:r>
                      <a:r>
                        <a:rPr lang="en-US" sz="2000" dirty="0" smtClean="0">
                          <a:solidFill>
                            <a:srgbClr val="0070C0"/>
                          </a:solidFill>
                        </a:rPr>
                        <a:t> n / </a:t>
                      </a:r>
                      <a:r>
                        <a:rPr lang="en-US" sz="2000" dirty="0" err="1" smtClean="0">
                          <a:solidFill>
                            <a:srgbClr val="0070C0"/>
                          </a:solidFill>
                        </a:rPr>
                        <a:t>lglg</a:t>
                      </a:r>
                      <a:r>
                        <a:rPr lang="en-US" sz="2000" dirty="0" smtClean="0">
                          <a:solidFill>
                            <a:srgbClr val="0070C0"/>
                          </a:solidFill>
                        </a:rPr>
                        <a:t> n)</a:t>
                      </a:r>
                      <a:endParaRPr lang="en-US" sz="20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4258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accent4">
                              <a:lumMod val="90000"/>
                              <a:lumOff val="10000"/>
                            </a:schemeClr>
                          </a:solidFill>
                        </a:rPr>
                        <a:t>Chazelle</a:t>
                      </a:r>
                      <a:r>
                        <a:rPr lang="en-US" sz="2000" dirty="0" smtClean="0">
                          <a:solidFill>
                            <a:schemeClr val="accent4">
                              <a:lumMod val="90000"/>
                              <a:lumOff val="10000"/>
                            </a:schemeClr>
                          </a:solidFill>
                        </a:rPr>
                        <a:t> </a:t>
                      </a:r>
                      <a:r>
                        <a:rPr lang="en-US" sz="2000" baseline="0" dirty="0" smtClean="0">
                          <a:solidFill>
                            <a:schemeClr val="accent4">
                              <a:lumMod val="90000"/>
                              <a:lumOff val="10000"/>
                            </a:schemeClr>
                          </a:solidFill>
                        </a:rPr>
                        <a:t>(</a:t>
                      </a:r>
                      <a:r>
                        <a:rPr lang="en-US" sz="2000" baseline="0" dirty="0" smtClean="0">
                          <a:solidFill>
                            <a:schemeClr val="accent4">
                              <a:lumMod val="90000"/>
                              <a:lumOff val="10000"/>
                            </a:schemeClr>
                          </a:solidFill>
                        </a:rPr>
                        <a:t>1988)</a:t>
                      </a:r>
                      <a:endParaRPr lang="en-US" sz="2000" dirty="0">
                        <a:solidFill>
                          <a:schemeClr val="accent4">
                            <a:lumMod val="90000"/>
                            <a:lumOff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70C0"/>
                          </a:solidFill>
                        </a:rPr>
                        <a:t>O(n)</a:t>
                      </a:r>
                      <a:endParaRPr lang="en-US" sz="20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70C0"/>
                          </a:solidFill>
                        </a:rPr>
                        <a:t>O(lg</a:t>
                      </a:r>
                      <a:r>
                        <a:rPr lang="en-US" sz="2000" baseline="30000" dirty="0" smtClean="0">
                          <a:solidFill>
                            <a:srgbClr val="0070C0"/>
                          </a:solidFill>
                        </a:rPr>
                        <a:t>2 </a:t>
                      </a:r>
                      <a:r>
                        <a:rPr lang="en-US" sz="2000" dirty="0" smtClean="0">
                          <a:solidFill>
                            <a:srgbClr val="0070C0"/>
                          </a:solidFill>
                        </a:rPr>
                        <a:t>n)</a:t>
                      </a:r>
                      <a:endParaRPr lang="en-US" sz="20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0070C0"/>
                          </a:solidFill>
                        </a:rPr>
                        <a:t>O(lg</a:t>
                      </a:r>
                      <a:r>
                        <a:rPr lang="en-US" sz="2000" baseline="30000" dirty="0" smtClean="0">
                          <a:solidFill>
                            <a:srgbClr val="0070C0"/>
                          </a:solidFill>
                        </a:rPr>
                        <a:t>2 </a:t>
                      </a:r>
                      <a:r>
                        <a:rPr lang="en-US" sz="2000" dirty="0" smtClean="0">
                          <a:solidFill>
                            <a:srgbClr val="0070C0"/>
                          </a:solidFill>
                        </a:rPr>
                        <a:t>n)</a:t>
                      </a:r>
                      <a:endParaRPr lang="en-US" sz="20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4258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accent4">
                              <a:lumMod val="90000"/>
                              <a:lumOff val="10000"/>
                            </a:schemeClr>
                          </a:solidFill>
                        </a:rPr>
                        <a:t>Nekrich</a:t>
                      </a:r>
                      <a:r>
                        <a:rPr lang="en-US" sz="2000" dirty="0" smtClean="0">
                          <a:solidFill>
                            <a:schemeClr val="accent4">
                              <a:lumMod val="90000"/>
                              <a:lumOff val="10000"/>
                            </a:schemeClr>
                          </a:solidFill>
                        </a:rPr>
                        <a:t> (</a:t>
                      </a:r>
                      <a:r>
                        <a:rPr lang="en-US" sz="2000" dirty="0" smtClean="0">
                          <a:solidFill>
                            <a:schemeClr val="accent4">
                              <a:lumMod val="90000"/>
                              <a:lumOff val="10000"/>
                            </a:schemeClr>
                          </a:solidFill>
                        </a:rPr>
                        <a:t>2009)</a:t>
                      </a:r>
                      <a:endParaRPr lang="en-US" sz="2000" dirty="0">
                        <a:solidFill>
                          <a:schemeClr val="accent4">
                            <a:lumMod val="90000"/>
                            <a:lumOff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0070C0"/>
                          </a:solidFill>
                        </a:rPr>
                        <a:t>O(n)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0070C0"/>
                          </a:solidFill>
                        </a:rPr>
                        <a:t>O((</a:t>
                      </a:r>
                      <a:r>
                        <a:rPr lang="en-US" sz="2000" dirty="0" err="1" smtClean="0">
                          <a:solidFill>
                            <a:srgbClr val="0070C0"/>
                          </a:solidFill>
                        </a:rPr>
                        <a:t>lg</a:t>
                      </a:r>
                      <a:r>
                        <a:rPr lang="en-US" sz="2000" dirty="0" smtClean="0">
                          <a:solidFill>
                            <a:srgbClr val="0070C0"/>
                          </a:solidFill>
                        </a:rPr>
                        <a:t> n / </a:t>
                      </a:r>
                      <a:r>
                        <a:rPr lang="en-US" sz="2000" dirty="0" err="1" smtClean="0">
                          <a:solidFill>
                            <a:srgbClr val="0070C0"/>
                          </a:solidFill>
                        </a:rPr>
                        <a:t>lglg</a:t>
                      </a:r>
                      <a:r>
                        <a:rPr lang="en-US" sz="2000" dirty="0" smtClean="0">
                          <a:solidFill>
                            <a:srgbClr val="0070C0"/>
                          </a:solidFill>
                        </a:rPr>
                        <a:t> n)</a:t>
                      </a:r>
                      <a:r>
                        <a:rPr lang="en-US" sz="2000" baseline="30000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r>
                        <a:rPr lang="en-US" sz="2000" dirty="0" smtClean="0">
                          <a:solidFill>
                            <a:srgbClr val="0070C0"/>
                          </a:solidFill>
                        </a:rPr>
                        <a:t>)</a:t>
                      </a:r>
                      <a:endParaRPr lang="en-US" sz="20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0070C0"/>
                          </a:solidFill>
                        </a:rPr>
                        <a:t>O(lg</a:t>
                      </a:r>
                      <a:r>
                        <a:rPr lang="en-US" sz="2000" baseline="30000" dirty="0" smtClean="0">
                          <a:solidFill>
                            <a:srgbClr val="0070C0"/>
                          </a:solidFill>
                        </a:rPr>
                        <a:t>4+</a:t>
                      </a:r>
                      <a:r>
                        <a:rPr lang="el-GR" sz="2000" baseline="30000" dirty="0" smtClean="0">
                          <a:solidFill>
                            <a:srgbClr val="0070C0"/>
                          </a:solidFill>
                          <a:latin typeface="OpenSymbol"/>
                          <a:ea typeface="OpenSymbol"/>
                        </a:rPr>
                        <a:t>ε</a:t>
                      </a:r>
                      <a:r>
                        <a:rPr lang="en-US" sz="2000" baseline="3000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2000" dirty="0" smtClean="0">
                          <a:solidFill>
                            <a:srgbClr val="0070C0"/>
                          </a:solidFill>
                        </a:rPr>
                        <a:t>n) (0&lt;</a:t>
                      </a:r>
                      <a:r>
                        <a:rPr lang="el-GR" sz="2000" dirty="0" smtClean="0">
                          <a:solidFill>
                            <a:srgbClr val="0070C0"/>
                          </a:solidFill>
                        </a:rPr>
                        <a:t>ε</a:t>
                      </a:r>
                      <a:r>
                        <a:rPr lang="en-US" sz="2000" dirty="0" smtClean="0">
                          <a:solidFill>
                            <a:srgbClr val="0070C0"/>
                          </a:solidFill>
                        </a:rPr>
                        <a:t>&lt;1)</a:t>
                      </a:r>
                      <a:endParaRPr lang="en-US" sz="20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4258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3300"/>
                          </a:solidFill>
                        </a:rPr>
                        <a:t>Our</a:t>
                      </a:r>
                      <a:r>
                        <a:rPr lang="en-US" sz="2000" baseline="0" dirty="0" smtClean="0">
                          <a:solidFill>
                            <a:srgbClr val="FF3300"/>
                          </a:solidFill>
                        </a:rPr>
                        <a:t> result</a:t>
                      </a:r>
                      <a:endParaRPr lang="en-US" sz="2000" dirty="0">
                        <a:solidFill>
                          <a:schemeClr val="accent4">
                            <a:lumMod val="90000"/>
                            <a:lumOff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0070C0"/>
                          </a:solidFill>
                        </a:rPr>
                        <a:t>O(n)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0070C0"/>
                          </a:solidFill>
                        </a:rPr>
                        <a:t>O((</a:t>
                      </a:r>
                      <a:r>
                        <a:rPr lang="en-US" sz="2000" dirty="0" err="1" smtClean="0">
                          <a:solidFill>
                            <a:srgbClr val="0070C0"/>
                          </a:solidFill>
                        </a:rPr>
                        <a:t>lg</a:t>
                      </a:r>
                      <a:r>
                        <a:rPr lang="en-US" sz="2000" dirty="0" smtClean="0">
                          <a:solidFill>
                            <a:srgbClr val="0070C0"/>
                          </a:solidFill>
                        </a:rPr>
                        <a:t> n / </a:t>
                      </a:r>
                      <a:r>
                        <a:rPr lang="en-US" sz="2000" dirty="0" err="1" smtClean="0">
                          <a:solidFill>
                            <a:srgbClr val="0070C0"/>
                          </a:solidFill>
                        </a:rPr>
                        <a:t>lglg</a:t>
                      </a:r>
                      <a:r>
                        <a:rPr lang="en-US" sz="2000" dirty="0" smtClean="0">
                          <a:solidFill>
                            <a:srgbClr val="0070C0"/>
                          </a:solidFill>
                        </a:rPr>
                        <a:t> n)</a:t>
                      </a:r>
                      <a:r>
                        <a:rPr lang="en-US" sz="2000" baseline="30000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r>
                        <a:rPr lang="en-US" sz="2000" dirty="0" smtClean="0">
                          <a:solidFill>
                            <a:srgbClr val="0070C0"/>
                          </a:solidFill>
                        </a:rPr>
                        <a:t>)</a:t>
                      </a:r>
                      <a:endParaRPr lang="en-US" sz="20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0070C0"/>
                          </a:solidFill>
                        </a:rPr>
                        <a:t>O((</a:t>
                      </a:r>
                      <a:r>
                        <a:rPr lang="en-US" sz="2000" dirty="0" err="1" smtClean="0">
                          <a:solidFill>
                            <a:srgbClr val="0070C0"/>
                          </a:solidFill>
                        </a:rPr>
                        <a:t>lg</a:t>
                      </a:r>
                      <a:r>
                        <a:rPr lang="en-US" sz="2000" dirty="0" smtClean="0">
                          <a:solidFill>
                            <a:srgbClr val="0070C0"/>
                          </a:solidFill>
                        </a:rPr>
                        <a:t> n / </a:t>
                      </a:r>
                      <a:r>
                        <a:rPr lang="en-US" sz="2000" dirty="0" err="1" smtClean="0">
                          <a:solidFill>
                            <a:srgbClr val="0070C0"/>
                          </a:solidFill>
                        </a:rPr>
                        <a:t>lglg</a:t>
                      </a:r>
                      <a:r>
                        <a:rPr lang="en-US" sz="2000" dirty="0" smtClean="0">
                          <a:solidFill>
                            <a:srgbClr val="0070C0"/>
                          </a:solidFill>
                        </a:rPr>
                        <a:t> n)</a:t>
                      </a:r>
                      <a:r>
                        <a:rPr lang="en-US" sz="2000" baseline="30000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r>
                        <a:rPr lang="en-US" sz="2000" dirty="0" smtClean="0">
                          <a:solidFill>
                            <a:srgbClr val="0070C0"/>
                          </a:solidFill>
                        </a:rPr>
                        <a:t>)</a:t>
                      </a:r>
                      <a:endParaRPr lang="en-US" sz="20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7200" y="4797152"/>
            <a:ext cx="8229600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Matches the lower bound </a:t>
            </a:r>
            <a:r>
              <a:rPr lang="en-US" sz="2800" kern="0" dirty="0" smtClean="0"/>
              <a:t>under the group model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vi-VN" sz="2400" kern="0" dirty="0" smtClean="0">
                <a:solidFill>
                  <a:schemeClr val="accent4">
                    <a:lumMod val="90000"/>
                    <a:lumOff val="10000"/>
                  </a:schemeClr>
                </a:solidFill>
                <a:latin typeface="+mn-lt"/>
              </a:rPr>
              <a:t>Pătraşcu</a:t>
            </a:r>
            <a:r>
              <a:rPr lang="en-US" sz="2400" kern="0" dirty="0" smtClean="0">
                <a:solidFill>
                  <a:schemeClr val="accent4">
                    <a:lumMod val="90000"/>
                    <a:lumOff val="10000"/>
                  </a:schemeClr>
                </a:solidFill>
                <a:latin typeface="+mn-lt"/>
              </a:rPr>
              <a:t> (2007)</a:t>
            </a:r>
            <a:endParaRPr lang="en-US" sz="2800" kern="0" dirty="0" smtClean="0">
              <a:latin typeface="+mn-lt"/>
            </a:endParaRPr>
          </a:p>
          <a:p>
            <a:pPr marL="342900" lvl="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</a:pPr>
            <a:endParaRPr lang="en-US" sz="2800" kern="0" dirty="0" smtClean="0">
              <a:latin typeface="+mn-lt"/>
            </a:endParaRPr>
          </a:p>
          <a:p>
            <a:pPr marL="342900" lvl="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</a:pPr>
            <a:endParaRPr kumimoji="0" lang="en-CA" sz="2800" b="0" i="0" u="none" strike="noStrike" kern="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p"/>
              <a:tabLst/>
              <a:defRPr/>
            </a:pPr>
            <a:endParaRPr kumimoji="0" lang="en-CA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4581128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For integer coordinates.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Background: Succinct Data Structures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What are succinct data structures </a:t>
            </a:r>
            <a:r>
              <a:rPr lang="en-US" sz="2000" dirty="0" smtClean="0"/>
              <a:t>(</a:t>
            </a:r>
            <a:r>
              <a:rPr lang="en-US" sz="2000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Jacobson 1989</a:t>
            </a:r>
            <a:r>
              <a:rPr lang="en-US" sz="2000" dirty="0" smtClean="0"/>
              <a:t>)</a:t>
            </a:r>
            <a:endParaRPr lang="en-US" sz="2400" dirty="0" smtClean="0"/>
          </a:p>
          <a:p>
            <a:pPr lvl="1"/>
            <a:r>
              <a:rPr lang="en-US" sz="2000" dirty="0" smtClean="0"/>
              <a:t>Representing data structures using ideally information-theoretic minimum space</a:t>
            </a:r>
          </a:p>
          <a:p>
            <a:pPr lvl="1"/>
            <a:r>
              <a:rPr lang="en-US" sz="2000" dirty="0" smtClean="0"/>
              <a:t>Supporting efficient navigational operations</a:t>
            </a:r>
          </a:p>
          <a:p>
            <a:r>
              <a:rPr lang="en-US" sz="2400" dirty="0" smtClean="0"/>
              <a:t>Why succinct data structures</a:t>
            </a:r>
          </a:p>
          <a:p>
            <a:pPr lvl="1"/>
            <a:r>
              <a:rPr lang="en-US" sz="2000" dirty="0" smtClean="0"/>
              <a:t>Large data sets in modern applications: textual, genomic, spatial or geometric</a:t>
            </a:r>
          </a:p>
          <a:p>
            <a:r>
              <a:rPr lang="en-CA" sz="2400" dirty="0" smtClean="0"/>
              <a:t>A novel and unusual way of using succinct data structures </a:t>
            </a:r>
            <a:r>
              <a:rPr lang="en-CA" sz="2000" dirty="0" smtClean="0"/>
              <a:t>(</a:t>
            </a:r>
            <a:r>
              <a:rPr lang="en-CA" sz="2000" dirty="0" smtClean="0">
                <a:solidFill>
                  <a:srgbClr val="FF3300"/>
                </a:solidFill>
              </a:rPr>
              <a:t>this paper</a:t>
            </a:r>
            <a:r>
              <a:rPr lang="en-CA" sz="2000" dirty="0" smtClean="0"/>
              <a:t>)</a:t>
            </a:r>
            <a:endParaRPr lang="en-CA" sz="2400" dirty="0" smtClean="0"/>
          </a:p>
          <a:p>
            <a:pPr lvl="1"/>
            <a:r>
              <a:rPr lang="en-CA" sz="2000" dirty="0" smtClean="0"/>
              <a:t>Matching the storage cost of standard data structures</a:t>
            </a:r>
          </a:p>
          <a:p>
            <a:pPr lvl="1"/>
            <a:r>
              <a:rPr lang="en-CA" sz="2000" dirty="0" smtClean="0"/>
              <a:t>Improving the time efficiency</a:t>
            </a:r>
            <a:endParaRPr lang="en-CA" sz="2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Range Sum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Data</a:t>
            </a:r>
          </a:p>
          <a:p>
            <a:pPr lvl="1"/>
            <a:r>
              <a:rPr lang="en-US" sz="2000" dirty="0" smtClean="0"/>
              <a:t>A 2D array </a:t>
            </a:r>
            <a:r>
              <a:rPr lang="en-US" sz="2000" dirty="0" smtClean="0">
                <a:solidFill>
                  <a:srgbClr val="0070C0"/>
                </a:solidFill>
              </a:rPr>
              <a:t>A[1..r, 1..c] </a:t>
            </a:r>
            <a:r>
              <a:rPr lang="en-US" sz="2000" dirty="0" smtClean="0"/>
              <a:t>of numbers</a:t>
            </a:r>
          </a:p>
          <a:p>
            <a:r>
              <a:rPr lang="en-US" sz="2400" dirty="0" smtClean="0"/>
              <a:t>Operations</a:t>
            </a:r>
          </a:p>
          <a:p>
            <a:pPr lvl="1"/>
            <a:r>
              <a:rPr lang="en-US" sz="2000" dirty="0" err="1" smtClean="0">
                <a:solidFill>
                  <a:srgbClr val="7030A0"/>
                </a:solidFill>
              </a:rPr>
              <a:t>range_sum</a:t>
            </a:r>
            <a:r>
              <a:rPr lang="en-US" sz="2000" dirty="0" smtClean="0">
                <a:solidFill>
                  <a:srgbClr val="7030A0"/>
                </a:solidFill>
              </a:rPr>
              <a:t>(i</a:t>
            </a:r>
            <a:r>
              <a:rPr lang="en-US" sz="2000" baseline="-25000" dirty="0" smtClean="0">
                <a:solidFill>
                  <a:srgbClr val="7030A0"/>
                </a:solidFill>
              </a:rPr>
              <a:t>1</a:t>
            </a:r>
            <a:r>
              <a:rPr lang="en-US" sz="2000" dirty="0" smtClean="0">
                <a:solidFill>
                  <a:srgbClr val="7030A0"/>
                </a:solidFill>
              </a:rPr>
              <a:t>, j</a:t>
            </a:r>
            <a:r>
              <a:rPr lang="en-US" sz="2000" baseline="-25000" dirty="0" smtClean="0">
                <a:solidFill>
                  <a:srgbClr val="7030A0"/>
                </a:solidFill>
              </a:rPr>
              <a:t>1</a:t>
            </a:r>
            <a:r>
              <a:rPr lang="en-US" sz="2000" dirty="0" smtClean="0">
                <a:solidFill>
                  <a:srgbClr val="7030A0"/>
                </a:solidFill>
              </a:rPr>
              <a:t>, i</a:t>
            </a:r>
            <a:r>
              <a:rPr lang="en-US" sz="2000" baseline="-25000" dirty="0" smtClean="0">
                <a:solidFill>
                  <a:srgbClr val="7030A0"/>
                </a:solidFill>
              </a:rPr>
              <a:t>2</a:t>
            </a:r>
            <a:r>
              <a:rPr lang="en-US" sz="2000" dirty="0" smtClean="0">
                <a:solidFill>
                  <a:srgbClr val="7030A0"/>
                </a:solidFill>
              </a:rPr>
              <a:t>, j</a:t>
            </a:r>
            <a:r>
              <a:rPr lang="en-US" sz="2000" baseline="-25000" dirty="0" smtClean="0">
                <a:solidFill>
                  <a:srgbClr val="7030A0"/>
                </a:solidFill>
              </a:rPr>
              <a:t>2</a:t>
            </a:r>
            <a:r>
              <a:rPr lang="en-US" sz="2000" dirty="0" smtClean="0">
                <a:solidFill>
                  <a:srgbClr val="7030A0"/>
                </a:solidFill>
              </a:rPr>
              <a:t>)</a:t>
            </a:r>
            <a:r>
              <a:rPr lang="en-US" sz="2000" dirty="0" smtClean="0"/>
              <a:t>: the sum of numbers in </a:t>
            </a:r>
            <a:r>
              <a:rPr lang="en-US" sz="2000" dirty="0" smtClean="0">
                <a:solidFill>
                  <a:srgbClr val="0070C0"/>
                </a:solidFill>
              </a:rPr>
              <a:t>A[i</a:t>
            </a:r>
            <a:r>
              <a:rPr lang="en-US" sz="2000" baseline="-25000" dirty="0" smtClean="0">
                <a:solidFill>
                  <a:srgbClr val="0070C0"/>
                </a:solidFill>
              </a:rPr>
              <a:t>1</a:t>
            </a:r>
            <a:r>
              <a:rPr lang="en-US" sz="2000" dirty="0" smtClean="0">
                <a:solidFill>
                  <a:srgbClr val="0070C0"/>
                </a:solidFill>
              </a:rPr>
              <a:t>..i</a:t>
            </a:r>
            <a:r>
              <a:rPr lang="en-US" sz="2000" baseline="-25000" dirty="0" smtClean="0">
                <a:solidFill>
                  <a:srgbClr val="0070C0"/>
                </a:solidFill>
              </a:rPr>
              <a:t>2</a:t>
            </a:r>
            <a:r>
              <a:rPr lang="en-US" sz="2000" dirty="0" smtClean="0">
                <a:solidFill>
                  <a:srgbClr val="0070C0"/>
                </a:solidFill>
              </a:rPr>
              <a:t>, i</a:t>
            </a:r>
            <a:r>
              <a:rPr lang="en-US" sz="2000" baseline="-25000" dirty="0" smtClean="0">
                <a:solidFill>
                  <a:srgbClr val="0070C0"/>
                </a:solidFill>
              </a:rPr>
              <a:t>2</a:t>
            </a:r>
            <a:r>
              <a:rPr lang="en-US" sz="2000" dirty="0" smtClean="0">
                <a:solidFill>
                  <a:srgbClr val="0070C0"/>
                </a:solidFill>
              </a:rPr>
              <a:t>.. j</a:t>
            </a:r>
            <a:r>
              <a:rPr lang="en-US" sz="2000" baseline="-25000" dirty="0" smtClean="0">
                <a:solidFill>
                  <a:srgbClr val="0070C0"/>
                </a:solidFill>
              </a:rPr>
              <a:t>2</a:t>
            </a:r>
            <a:r>
              <a:rPr lang="en-US" sz="2000" dirty="0" smtClean="0">
                <a:solidFill>
                  <a:srgbClr val="0070C0"/>
                </a:solidFill>
              </a:rPr>
              <a:t>]</a:t>
            </a:r>
          </a:p>
          <a:p>
            <a:pPr lvl="1"/>
            <a:r>
              <a:rPr lang="en-US" sz="2000" dirty="0" smtClean="0">
                <a:solidFill>
                  <a:srgbClr val="7030A0"/>
                </a:solidFill>
              </a:rPr>
              <a:t>modify(</a:t>
            </a:r>
            <a:r>
              <a:rPr lang="en-US" sz="2000" dirty="0" err="1" smtClean="0">
                <a:solidFill>
                  <a:srgbClr val="7030A0"/>
                </a:solidFill>
              </a:rPr>
              <a:t>i</a:t>
            </a:r>
            <a:r>
              <a:rPr lang="en-US" sz="2000" dirty="0" smtClean="0">
                <a:solidFill>
                  <a:srgbClr val="7030A0"/>
                </a:solidFill>
              </a:rPr>
              <a:t>, j, </a:t>
            </a:r>
            <a:r>
              <a:rPr lang="el-GR" sz="2000" dirty="0" smtClean="0">
                <a:solidFill>
                  <a:srgbClr val="7030A0"/>
                </a:solidFill>
              </a:rPr>
              <a:t>δ</a:t>
            </a:r>
            <a:r>
              <a:rPr lang="en-US" sz="2000" dirty="0" smtClean="0">
                <a:solidFill>
                  <a:srgbClr val="7030A0"/>
                </a:solidFill>
              </a:rPr>
              <a:t>)</a:t>
            </a:r>
            <a:r>
              <a:rPr lang="en-US" sz="2000" dirty="0" smtClean="0"/>
              <a:t>: </a:t>
            </a:r>
            <a:r>
              <a:rPr lang="en-US" sz="2000" dirty="0" smtClean="0">
                <a:solidFill>
                  <a:srgbClr val="0070C0"/>
                </a:solidFill>
              </a:rPr>
              <a:t>A[</a:t>
            </a:r>
            <a:r>
              <a:rPr lang="en-US" sz="2000" dirty="0" err="1" smtClean="0">
                <a:solidFill>
                  <a:srgbClr val="0070C0"/>
                </a:solidFill>
              </a:rPr>
              <a:t>i</a:t>
            </a:r>
            <a:r>
              <a:rPr lang="en-US" sz="2000" dirty="0" smtClean="0">
                <a:solidFill>
                  <a:srgbClr val="0070C0"/>
                </a:solidFill>
              </a:rPr>
              <a:t>, j] ← A[</a:t>
            </a:r>
            <a:r>
              <a:rPr lang="en-US" sz="2000" dirty="0" err="1" smtClean="0">
                <a:solidFill>
                  <a:srgbClr val="0070C0"/>
                </a:solidFill>
              </a:rPr>
              <a:t>i</a:t>
            </a:r>
            <a:r>
              <a:rPr lang="en-US" sz="2000" dirty="0" smtClean="0">
                <a:solidFill>
                  <a:srgbClr val="0070C0"/>
                </a:solidFill>
              </a:rPr>
              <a:t>, j] + </a:t>
            </a:r>
            <a:r>
              <a:rPr lang="el-GR" sz="2000" dirty="0" smtClean="0">
                <a:solidFill>
                  <a:srgbClr val="0070C0"/>
                </a:solidFill>
              </a:rPr>
              <a:t>δ</a:t>
            </a:r>
            <a:endParaRPr lang="en-US" sz="2000" dirty="0" smtClean="0">
              <a:solidFill>
                <a:srgbClr val="0070C0"/>
              </a:solidFill>
            </a:endParaRPr>
          </a:p>
          <a:p>
            <a:pPr lvl="1"/>
            <a:r>
              <a:rPr lang="en-US" sz="2000" dirty="0" smtClean="0">
                <a:solidFill>
                  <a:srgbClr val="7030A0"/>
                </a:solidFill>
              </a:rPr>
              <a:t>insert(j)</a:t>
            </a:r>
            <a:r>
              <a:rPr lang="en-US" sz="2000" dirty="0" smtClean="0"/>
              <a:t>: insert a </a:t>
            </a:r>
            <a:r>
              <a:rPr lang="en-US" sz="2000" dirty="0" smtClean="0">
                <a:solidFill>
                  <a:srgbClr val="0070C0"/>
                </a:solidFill>
              </a:rPr>
              <a:t>0</a:t>
            </a:r>
            <a:r>
              <a:rPr lang="en-US" sz="2000" dirty="0" smtClean="0"/>
              <a:t> between </a:t>
            </a:r>
            <a:r>
              <a:rPr lang="en-US" sz="2000" dirty="0" smtClean="0">
                <a:solidFill>
                  <a:srgbClr val="0070C0"/>
                </a:solidFill>
              </a:rPr>
              <a:t>A[</a:t>
            </a:r>
            <a:r>
              <a:rPr lang="en-US" sz="2000" dirty="0" err="1" smtClean="0">
                <a:solidFill>
                  <a:srgbClr val="0070C0"/>
                </a:solidFill>
              </a:rPr>
              <a:t>i</a:t>
            </a:r>
            <a:r>
              <a:rPr lang="en-US" sz="2000" dirty="0" smtClean="0">
                <a:solidFill>
                  <a:srgbClr val="0070C0"/>
                </a:solidFill>
              </a:rPr>
              <a:t>, j-1] </a:t>
            </a:r>
            <a:r>
              <a:rPr lang="en-US" sz="2000" dirty="0" smtClean="0"/>
              <a:t>and </a:t>
            </a:r>
            <a:r>
              <a:rPr lang="en-US" sz="2000" dirty="0" smtClean="0">
                <a:solidFill>
                  <a:srgbClr val="0070C0"/>
                </a:solidFill>
              </a:rPr>
              <a:t>A[</a:t>
            </a:r>
            <a:r>
              <a:rPr lang="en-US" sz="2000" dirty="0" err="1" smtClean="0">
                <a:solidFill>
                  <a:srgbClr val="0070C0"/>
                </a:solidFill>
              </a:rPr>
              <a:t>i</a:t>
            </a:r>
            <a:r>
              <a:rPr lang="en-US" sz="2000" dirty="0" smtClean="0">
                <a:solidFill>
                  <a:srgbClr val="0070C0"/>
                </a:solidFill>
              </a:rPr>
              <a:t>, j] </a:t>
            </a:r>
            <a:r>
              <a:rPr lang="en-US" sz="2000" dirty="0" smtClean="0"/>
              <a:t>for </a:t>
            </a:r>
            <a:r>
              <a:rPr lang="en-US" sz="2000" dirty="0" err="1" smtClean="0">
                <a:solidFill>
                  <a:srgbClr val="0070C0"/>
                </a:solidFill>
              </a:rPr>
              <a:t>i</a:t>
            </a:r>
            <a:r>
              <a:rPr lang="en-US" sz="2000" dirty="0" smtClean="0">
                <a:solidFill>
                  <a:srgbClr val="0070C0"/>
                </a:solidFill>
              </a:rPr>
              <a:t> = 1, 2, …, r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 smtClean="0">
                <a:solidFill>
                  <a:srgbClr val="7030A0"/>
                </a:solidFill>
              </a:rPr>
              <a:t>delete(j)</a:t>
            </a:r>
            <a:r>
              <a:rPr lang="en-US" sz="2000" dirty="0" smtClean="0"/>
              <a:t>: delete </a:t>
            </a:r>
            <a:r>
              <a:rPr lang="en-US" sz="2000" dirty="0" smtClean="0">
                <a:solidFill>
                  <a:srgbClr val="0070C0"/>
                </a:solidFill>
              </a:rPr>
              <a:t>A[</a:t>
            </a:r>
            <a:r>
              <a:rPr lang="en-US" sz="2000" dirty="0" err="1" smtClean="0">
                <a:solidFill>
                  <a:srgbClr val="0070C0"/>
                </a:solidFill>
              </a:rPr>
              <a:t>i</a:t>
            </a:r>
            <a:r>
              <a:rPr lang="en-US" sz="2000" dirty="0" smtClean="0">
                <a:solidFill>
                  <a:srgbClr val="0070C0"/>
                </a:solidFill>
              </a:rPr>
              <a:t>, j] </a:t>
            </a:r>
            <a:r>
              <a:rPr lang="en-US" sz="2000" dirty="0" smtClean="0"/>
              <a:t>for </a:t>
            </a:r>
            <a:r>
              <a:rPr lang="en-US" sz="2000" dirty="0" err="1" smtClean="0"/>
              <a:t>for</a:t>
            </a:r>
            <a:r>
              <a:rPr lang="en-US" sz="2000" dirty="0" smtClean="0"/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i</a:t>
            </a:r>
            <a:r>
              <a:rPr lang="en-US" sz="2000" dirty="0" smtClean="0">
                <a:solidFill>
                  <a:srgbClr val="0070C0"/>
                </a:solidFill>
              </a:rPr>
              <a:t> = 1, 2, …, r</a:t>
            </a:r>
            <a:r>
              <a:rPr lang="en-US" sz="2000" dirty="0" smtClean="0"/>
              <a:t>. To perform this, </a:t>
            </a:r>
            <a:r>
              <a:rPr lang="en-US" sz="2000" dirty="0" smtClean="0">
                <a:solidFill>
                  <a:srgbClr val="0070C0"/>
                </a:solidFill>
              </a:rPr>
              <a:t>A[</a:t>
            </a:r>
            <a:r>
              <a:rPr lang="en-US" sz="2000" dirty="0" err="1" smtClean="0">
                <a:solidFill>
                  <a:srgbClr val="0070C0"/>
                </a:solidFill>
              </a:rPr>
              <a:t>i</a:t>
            </a:r>
            <a:r>
              <a:rPr lang="en-US" sz="2000" dirty="0" smtClean="0">
                <a:solidFill>
                  <a:srgbClr val="0070C0"/>
                </a:solidFill>
              </a:rPr>
              <a:t>, j] </a:t>
            </a:r>
            <a:r>
              <a:rPr lang="en-US" sz="2000" dirty="0" smtClean="0"/>
              <a:t>must be </a:t>
            </a:r>
            <a:r>
              <a:rPr lang="en-US" sz="2000" dirty="0" smtClean="0">
                <a:solidFill>
                  <a:srgbClr val="0070C0"/>
                </a:solidFill>
              </a:rPr>
              <a:t>0</a:t>
            </a:r>
            <a:r>
              <a:rPr lang="en-US" sz="2000" dirty="0" smtClean="0"/>
              <a:t> for all </a:t>
            </a:r>
            <a:r>
              <a:rPr lang="en-US" sz="2000" dirty="0" err="1" smtClean="0">
                <a:solidFill>
                  <a:srgbClr val="0070C0"/>
                </a:solidFill>
              </a:rPr>
              <a:t>i</a:t>
            </a:r>
            <a:r>
              <a:rPr lang="en-US" sz="2000" dirty="0" smtClean="0"/>
              <a:t>.</a:t>
            </a:r>
          </a:p>
          <a:p>
            <a:r>
              <a:rPr lang="en-US" sz="2400" dirty="0" smtClean="0"/>
              <a:t>Restrictions on </a:t>
            </a:r>
            <a:r>
              <a:rPr lang="en-US" sz="2400" dirty="0" smtClean="0">
                <a:solidFill>
                  <a:srgbClr val="0070C0"/>
                </a:solidFill>
              </a:rPr>
              <a:t>r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70C0"/>
                </a:solidFill>
              </a:rPr>
              <a:t>c</a:t>
            </a:r>
            <a:r>
              <a:rPr lang="en-US" sz="2400" dirty="0" smtClean="0"/>
              <a:t> and </a:t>
            </a:r>
            <a:r>
              <a:rPr lang="el-GR" sz="2400" dirty="0" smtClean="0">
                <a:solidFill>
                  <a:srgbClr val="0070C0"/>
                </a:solidFill>
              </a:rPr>
              <a:t>δ</a:t>
            </a:r>
            <a:r>
              <a:rPr lang="en-US" sz="2400" dirty="0" smtClean="0"/>
              <a:t> and operations supported may apply.</a:t>
            </a:r>
            <a:endParaRPr lang="en-US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2267744" y="2708920"/>
            <a:ext cx="3168352" cy="936104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3968" y="2132856"/>
            <a:ext cx="3600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sz="2400" dirty="0" smtClean="0">
                <a:solidFill>
                  <a:srgbClr val="FF3300"/>
                </a:solidFill>
                <a:latin typeface="+mn-lt"/>
              </a:rPr>
              <a:t>0</a:t>
            </a:r>
          </a:p>
          <a:p>
            <a:pPr marL="457200" indent="-457200"/>
            <a:endParaRPr lang="en-US" sz="1200" dirty="0" smtClean="0">
              <a:solidFill>
                <a:srgbClr val="FF3300"/>
              </a:solidFill>
              <a:latin typeface="+mn-lt"/>
            </a:endParaRPr>
          </a:p>
          <a:p>
            <a:pPr marL="457200" indent="-457200"/>
            <a:r>
              <a:rPr lang="en-US" sz="2400" dirty="0" smtClean="0">
                <a:solidFill>
                  <a:srgbClr val="FF3300"/>
                </a:solidFill>
                <a:latin typeface="+mn-lt"/>
              </a:rPr>
              <a:t>0</a:t>
            </a:r>
          </a:p>
          <a:p>
            <a:pPr marL="457200" indent="-457200"/>
            <a:endParaRPr lang="en-US" sz="1200" dirty="0" smtClean="0">
              <a:solidFill>
                <a:srgbClr val="FF3300"/>
              </a:solidFill>
              <a:latin typeface="+mn-lt"/>
            </a:endParaRPr>
          </a:p>
          <a:p>
            <a:pPr marL="457200" indent="-457200"/>
            <a:r>
              <a:rPr lang="en-US" sz="2400" dirty="0" smtClean="0">
                <a:solidFill>
                  <a:srgbClr val="FF3300"/>
                </a:solidFill>
                <a:latin typeface="+mn-lt"/>
              </a:rPr>
              <a:t>0</a:t>
            </a:r>
          </a:p>
          <a:p>
            <a:pPr marL="457200" indent="-457200"/>
            <a:r>
              <a:rPr lang="en-US" sz="2400" dirty="0" smtClean="0">
                <a:solidFill>
                  <a:srgbClr val="FF3300"/>
                </a:solidFill>
                <a:latin typeface="+mn-lt"/>
              </a:rPr>
              <a:t>0</a:t>
            </a:r>
            <a:endParaRPr lang="en-US" sz="2400" dirty="0">
              <a:solidFill>
                <a:srgbClr val="FF3300"/>
              </a:solidFill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83968" y="2679303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sz="2400" dirty="0" smtClean="0">
                <a:solidFill>
                  <a:srgbClr val="FF0000"/>
                </a:solidFill>
                <a:latin typeface="+mn-lt"/>
              </a:rPr>
              <a:t>5</a:t>
            </a:r>
            <a:endParaRPr lang="en-US" sz="2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Range Sum: An Example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43608" y="2132856"/>
            <a:ext cx="31683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8      2      9      5      4</a:t>
            </a:r>
          </a:p>
          <a:p>
            <a:pPr marL="457200" indent="-457200"/>
            <a:endParaRPr lang="en-US" sz="1200" dirty="0" smtClean="0">
              <a:solidFill>
                <a:srgbClr val="0070C0"/>
              </a:solidFill>
              <a:latin typeface="+mn-lt"/>
            </a:endParaRPr>
          </a:p>
          <a:p>
            <a:pPr marL="457200" indent="-457200"/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9      0      7      3      1</a:t>
            </a:r>
          </a:p>
          <a:p>
            <a:pPr marL="457200" indent="-457200"/>
            <a:endParaRPr lang="en-US" sz="1200" dirty="0" smtClean="0">
              <a:solidFill>
                <a:srgbClr val="0070C0"/>
              </a:solidFill>
              <a:latin typeface="+mn-lt"/>
            </a:endParaRPr>
          </a:p>
          <a:p>
            <a:pPr marL="457200" indent="-457200"/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1      5      3      10    -2</a:t>
            </a:r>
          </a:p>
          <a:p>
            <a:pPr marL="457200" indent="-457200"/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2      9      1      8      0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60032" y="2132856"/>
            <a:ext cx="31683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5      12    0      3      1</a:t>
            </a:r>
          </a:p>
          <a:p>
            <a:pPr marL="457200" indent="-457200"/>
            <a:endParaRPr lang="en-US" sz="1200" dirty="0" smtClean="0">
              <a:solidFill>
                <a:srgbClr val="0070C0"/>
              </a:solidFill>
              <a:latin typeface="+mn-lt"/>
            </a:endParaRPr>
          </a:p>
          <a:p>
            <a:pPr marL="457200" indent="-457200"/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0       0     4      2      8</a:t>
            </a:r>
          </a:p>
          <a:p>
            <a:pPr marL="457200" indent="-457200"/>
            <a:endParaRPr lang="en-US" sz="1200" dirty="0" smtClean="0">
              <a:solidFill>
                <a:srgbClr val="0070C0"/>
              </a:solidFill>
              <a:latin typeface="+mn-lt"/>
            </a:endParaRPr>
          </a:p>
          <a:p>
            <a:pPr marL="457200" indent="-457200"/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3       5     4      1      0</a:t>
            </a:r>
          </a:p>
          <a:p>
            <a:pPr marL="457200" indent="-457200"/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4       1     0      18    5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99592" y="4581128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0070C0"/>
                </a:solidFill>
                <a:latin typeface="+mn-lt"/>
              </a:rPr>
              <a:t>range_sum</a:t>
            </a:r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(2, 3, 3, 6) = 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39952" y="4581128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25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60032" y="4581128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insert(6)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020272" y="5358408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delete(6)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99592" y="5358409"/>
            <a:ext cx="4032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0070C0"/>
                </a:solidFill>
                <a:latin typeface="+mn-lt"/>
              </a:rPr>
              <a:t>range_sum</a:t>
            </a:r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(2, 3, 3, 7) = 30 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56176" y="4581128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modify(2, 6, 5)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60032" y="5358408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modify(2, 6, -5)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0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3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build="allAtOnce"/>
      <p:bldP spid="7" grpId="1" uiExpand="1" build="allAtOnce"/>
      <p:bldP spid="15" grpId="2" build="allAtOnce"/>
      <p:bldP spid="15" grpId="3" build="allAtOnce"/>
      <p:bldP spid="8" grpId="0"/>
      <p:bldP spid="9" grpId="0"/>
      <p:bldP spid="10" grpId="0"/>
      <p:bldP spid="11" grpId="0"/>
      <p:bldP spid="13" grpId="0"/>
      <p:bldP spid="14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Dynamic Range Sum in a small 2D Array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Assumptions and restrictions</a:t>
            </a:r>
          </a:p>
          <a:p>
            <a:pPr lvl="1"/>
            <a:r>
              <a:rPr lang="en-US" sz="2000" dirty="0" smtClean="0"/>
              <a:t>Word size </a:t>
            </a:r>
            <a:r>
              <a:rPr lang="en-US" sz="2000" dirty="0" smtClean="0">
                <a:solidFill>
                  <a:srgbClr val="0070C0"/>
                </a:solidFill>
              </a:rPr>
              <a:t>w</a:t>
            </a:r>
            <a:r>
              <a:rPr lang="en-US" sz="2000" dirty="0" smtClean="0"/>
              <a:t>: </a:t>
            </a:r>
            <a:r>
              <a:rPr lang="el-GR" sz="2000" dirty="0" smtClean="0">
                <a:solidFill>
                  <a:srgbClr val="0070C0"/>
                </a:solidFill>
              </a:rPr>
              <a:t>Ω</a:t>
            </a:r>
            <a:r>
              <a:rPr lang="en-US" sz="2000" dirty="0" smtClean="0">
                <a:solidFill>
                  <a:srgbClr val="0070C0"/>
                </a:solidFill>
              </a:rPr>
              <a:t>(</a:t>
            </a:r>
            <a:r>
              <a:rPr lang="en-US" sz="2000" dirty="0" err="1" smtClean="0">
                <a:solidFill>
                  <a:srgbClr val="0070C0"/>
                </a:solidFill>
              </a:rPr>
              <a:t>lg</a:t>
            </a:r>
            <a:r>
              <a:rPr lang="en-US" sz="2000" dirty="0" smtClean="0">
                <a:solidFill>
                  <a:srgbClr val="0070C0"/>
                </a:solidFill>
              </a:rPr>
              <a:t> n)</a:t>
            </a:r>
          </a:p>
          <a:p>
            <a:pPr lvl="1"/>
            <a:r>
              <a:rPr lang="en-US" sz="2000" dirty="0" smtClean="0"/>
              <a:t>Each number: nonnegative, </a:t>
            </a:r>
            <a:r>
              <a:rPr lang="en-US" sz="2000" dirty="0" smtClean="0">
                <a:solidFill>
                  <a:srgbClr val="0070C0"/>
                </a:solidFill>
              </a:rPr>
              <a:t>O(</a:t>
            </a:r>
            <a:r>
              <a:rPr lang="en-US" sz="2000" dirty="0" err="1" smtClean="0">
                <a:solidFill>
                  <a:srgbClr val="0070C0"/>
                </a:solidFill>
              </a:rPr>
              <a:t>lg</a:t>
            </a:r>
            <a:r>
              <a:rPr lang="en-US" sz="2000" dirty="0" smtClean="0">
                <a:solidFill>
                  <a:srgbClr val="0070C0"/>
                </a:solidFill>
              </a:rPr>
              <a:t> n)</a:t>
            </a:r>
            <a:r>
              <a:rPr lang="en-US" sz="2000" dirty="0" smtClean="0"/>
              <a:t> bits</a:t>
            </a:r>
          </a:p>
          <a:p>
            <a:pPr lvl="1"/>
            <a:r>
              <a:rPr lang="en-US" sz="2000" dirty="0" err="1" smtClean="0">
                <a:solidFill>
                  <a:srgbClr val="0070C0"/>
                </a:solidFill>
              </a:rPr>
              <a:t>rc</a:t>
            </a:r>
            <a:r>
              <a:rPr lang="en-US" sz="2000" dirty="0" smtClean="0">
                <a:solidFill>
                  <a:srgbClr val="0070C0"/>
                </a:solidFill>
              </a:rPr>
              <a:t> = O(</a:t>
            </a:r>
            <a:r>
              <a:rPr lang="en-US" sz="2000" dirty="0" err="1" smtClean="0">
                <a:solidFill>
                  <a:srgbClr val="0070C0"/>
                </a:solidFill>
              </a:rPr>
              <a:t>lg</a:t>
            </a:r>
            <a:r>
              <a:rPr lang="el-GR" sz="2000" baseline="30000" dirty="0" smtClean="0">
                <a:solidFill>
                  <a:srgbClr val="0070C0"/>
                </a:solidFill>
              </a:rPr>
              <a:t>λ</a:t>
            </a:r>
            <a:r>
              <a:rPr lang="en-US" sz="2000" dirty="0" smtClean="0">
                <a:solidFill>
                  <a:srgbClr val="0070C0"/>
                </a:solidFill>
              </a:rPr>
              <a:t> n)</a:t>
            </a:r>
            <a:r>
              <a:rPr lang="en-US" sz="2000" dirty="0" smtClean="0"/>
              <a:t> , </a:t>
            </a:r>
            <a:r>
              <a:rPr lang="en-US" sz="2000" dirty="0" smtClean="0">
                <a:solidFill>
                  <a:srgbClr val="0070C0"/>
                </a:solidFill>
              </a:rPr>
              <a:t>0 &lt; </a:t>
            </a:r>
            <a:r>
              <a:rPr lang="el-GR" sz="2000" dirty="0" smtClean="0">
                <a:solidFill>
                  <a:srgbClr val="0070C0"/>
                </a:solidFill>
              </a:rPr>
              <a:t>λ</a:t>
            </a:r>
            <a:r>
              <a:rPr lang="en-US" sz="2000" dirty="0" smtClean="0">
                <a:solidFill>
                  <a:srgbClr val="0070C0"/>
                </a:solidFill>
              </a:rPr>
              <a:t> &lt; 1</a:t>
            </a:r>
          </a:p>
          <a:p>
            <a:pPr lvl="1"/>
            <a:r>
              <a:rPr lang="en-US" sz="2000" dirty="0" smtClean="0">
                <a:solidFill>
                  <a:srgbClr val="0070C0"/>
                </a:solidFill>
              </a:rPr>
              <a:t>modify(</a:t>
            </a:r>
            <a:r>
              <a:rPr lang="en-US" sz="2000" dirty="0" err="1" smtClean="0">
                <a:solidFill>
                  <a:srgbClr val="0070C0"/>
                </a:solidFill>
              </a:rPr>
              <a:t>i</a:t>
            </a:r>
            <a:r>
              <a:rPr lang="en-US" sz="2000" dirty="0" smtClean="0">
                <a:solidFill>
                  <a:srgbClr val="0070C0"/>
                </a:solidFill>
              </a:rPr>
              <a:t>, j, </a:t>
            </a:r>
            <a:r>
              <a:rPr lang="el-GR" sz="2000" dirty="0" smtClean="0">
                <a:solidFill>
                  <a:srgbClr val="0070C0"/>
                </a:solidFill>
              </a:rPr>
              <a:t>δ</a:t>
            </a:r>
            <a:r>
              <a:rPr lang="en-US" sz="2000" dirty="0" smtClean="0">
                <a:solidFill>
                  <a:srgbClr val="0070C0"/>
                </a:solidFill>
              </a:rPr>
              <a:t>)</a:t>
            </a:r>
            <a:r>
              <a:rPr lang="en-US" sz="2000" dirty="0" smtClean="0"/>
              <a:t>: </a:t>
            </a:r>
            <a:r>
              <a:rPr lang="en-US" sz="2000" dirty="0" smtClean="0">
                <a:solidFill>
                  <a:srgbClr val="0070C0"/>
                </a:solidFill>
              </a:rPr>
              <a:t>|</a:t>
            </a:r>
            <a:r>
              <a:rPr lang="el-GR" sz="2000" dirty="0" smtClean="0">
                <a:solidFill>
                  <a:srgbClr val="0070C0"/>
                </a:solidFill>
              </a:rPr>
              <a:t>δ</a:t>
            </a:r>
            <a:r>
              <a:rPr lang="en-US" sz="2000" dirty="0" smtClean="0">
                <a:solidFill>
                  <a:srgbClr val="0070C0"/>
                </a:solidFill>
              </a:rPr>
              <a:t>| ≤ </a:t>
            </a:r>
            <a:r>
              <a:rPr lang="en-US" sz="2000" dirty="0" err="1" smtClean="0">
                <a:solidFill>
                  <a:srgbClr val="0070C0"/>
                </a:solidFill>
              </a:rPr>
              <a:t>lg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2000" dirty="0" smtClean="0">
                <a:solidFill>
                  <a:srgbClr val="0070C0"/>
                </a:solidFill>
              </a:rPr>
              <a:t>n</a:t>
            </a:r>
          </a:p>
          <a:p>
            <a:pPr lvl="1"/>
            <a:r>
              <a:rPr lang="en-US" sz="2000" dirty="0" smtClean="0">
                <a:solidFill>
                  <a:srgbClr val="0070C0"/>
                </a:solidFill>
              </a:rPr>
              <a:t>insert</a:t>
            </a:r>
            <a:r>
              <a:rPr lang="en-US" sz="2000" dirty="0" smtClean="0"/>
              <a:t> and </a:t>
            </a:r>
            <a:r>
              <a:rPr lang="en-US" sz="2000" dirty="0" smtClean="0">
                <a:solidFill>
                  <a:srgbClr val="0070C0"/>
                </a:solidFill>
              </a:rPr>
              <a:t>delete</a:t>
            </a:r>
            <a:r>
              <a:rPr lang="en-US" sz="2000" dirty="0" smtClean="0"/>
              <a:t>: no support</a:t>
            </a:r>
          </a:p>
          <a:p>
            <a:r>
              <a:rPr lang="en-US" sz="2400" dirty="0" smtClean="0"/>
              <a:t>Our solution</a:t>
            </a:r>
          </a:p>
          <a:p>
            <a:pPr lvl="1"/>
            <a:r>
              <a:rPr lang="en-US" sz="2000" dirty="0" smtClean="0"/>
              <a:t>Space: </a:t>
            </a:r>
            <a:r>
              <a:rPr lang="en-US" sz="2000" dirty="0" smtClean="0">
                <a:solidFill>
                  <a:srgbClr val="0070C0"/>
                </a:solidFill>
              </a:rPr>
              <a:t>O(lg</a:t>
            </a:r>
            <a:r>
              <a:rPr lang="en-US" sz="2000" baseline="30000" dirty="0" smtClean="0">
                <a:solidFill>
                  <a:srgbClr val="0070C0"/>
                </a:solidFill>
              </a:rPr>
              <a:t>1+</a:t>
            </a:r>
            <a:r>
              <a:rPr lang="el-GR" sz="2000" baseline="30000" dirty="0" smtClean="0">
                <a:solidFill>
                  <a:srgbClr val="0070C0"/>
                </a:solidFill>
              </a:rPr>
              <a:t>λ</a:t>
            </a:r>
            <a:r>
              <a:rPr lang="en-US" sz="2000" dirty="0" smtClean="0">
                <a:solidFill>
                  <a:srgbClr val="0070C0"/>
                </a:solidFill>
              </a:rPr>
              <a:t> n) </a:t>
            </a:r>
            <a:r>
              <a:rPr lang="en-US" sz="2000" dirty="0" smtClean="0"/>
              <a:t>bits, with an </a:t>
            </a:r>
            <a:r>
              <a:rPr lang="en-US" sz="2000" dirty="0" smtClean="0">
                <a:solidFill>
                  <a:srgbClr val="0070C0"/>
                </a:solidFill>
              </a:rPr>
              <a:t>o(n)</a:t>
            </a:r>
            <a:r>
              <a:rPr lang="en-US" sz="2000" dirty="0" smtClean="0"/>
              <a:t>-bit universal table</a:t>
            </a:r>
          </a:p>
          <a:p>
            <a:pPr lvl="1"/>
            <a:r>
              <a:rPr lang="en-US" sz="2000" dirty="0" smtClean="0"/>
              <a:t>Time: </a:t>
            </a:r>
            <a:r>
              <a:rPr lang="en-US" sz="2000" dirty="0" smtClean="0">
                <a:solidFill>
                  <a:srgbClr val="0070C0"/>
                </a:solidFill>
              </a:rPr>
              <a:t>modify</a:t>
            </a:r>
            <a:r>
              <a:rPr lang="en-US" sz="2000" dirty="0" smtClean="0"/>
              <a:t> and </a:t>
            </a:r>
            <a:r>
              <a:rPr lang="en-US" sz="2000" dirty="0" err="1" smtClean="0">
                <a:solidFill>
                  <a:srgbClr val="0070C0"/>
                </a:solidFill>
              </a:rPr>
              <a:t>range_sum</a:t>
            </a:r>
            <a:r>
              <a:rPr lang="en-US" sz="2000" dirty="0" smtClean="0"/>
              <a:t> in </a:t>
            </a:r>
            <a:r>
              <a:rPr lang="en-US" sz="2000" dirty="0" smtClean="0">
                <a:solidFill>
                  <a:srgbClr val="0070C0"/>
                </a:solidFill>
              </a:rPr>
              <a:t>O(1)</a:t>
            </a:r>
            <a:r>
              <a:rPr lang="en-US" sz="2000" dirty="0" smtClean="0"/>
              <a:t> time</a:t>
            </a:r>
          </a:p>
          <a:p>
            <a:pPr lvl="1"/>
            <a:r>
              <a:rPr lang="en-US" sz="2000" dirty="0" smtClean="0"/>
              <a:t>Generalization of the 1D array version </a:t>
            </a:r>
            <a:r>
              <a:rPr lang="en-US" sz="1800" dirty="0" smtClean="0"/>
              <a:t>(</a:t>
            </a:r>
            <a:r>
              <a:rPr lang="en-US" sz="1800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Raman et al. 2001</a:t>
            </a:r>
            <a:r>
              <a:rPr lang="en-US" sz="1800" dirty="0" smtClean="0"/>
              <a:t>)</a:t>
            </a:r>
          </a:p>
          <a:p>
            <a:pPr lvl="1"/>
            <a:r>
              <a:rPr lang="en-US" sz="2000" dirty="0" err="1" smtClean="0"/>
              <a:t>Deamortization</a:t>
            </a:r>
            <a:r>
              <a:rPr lang="en-US" sz="2000" dirty="0" smtClean="0"/>
              <a:t> is interesting 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Range Sum in a Narrow 2D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Assumptions and restrictions</a:t>
            </a:r>
          </a:p>
          <a:p>
            <a:pPr lvl="1"/>
            <a:r>
              <a:rPr lang="en-US" sz="2000" dirty="0" smtClean="0">
                <a:solidFill>
                  <a:srgbClr val="0070C0"/>
                </a:solidFill>
              </a:rPr>
              <a:t>b = O(w)</a:t>
            </a:r>
            <a:r>
              <a:rPr lang="en-US" sz="2000" dirty="0" smtClean="0"/>
              <a:t>: number of bits required to encode each number</a:t>
            </a:r>
          </a:p>
          <a:p>
            <a:pPr lvl="1"/>
            <a:r>
              <a:rPr lang="en-US" sz="2000" dirty="0" smtClean="0"/>
              <a:t>“Narrow”: </a:t>
            </a:r>
            <a:r>
              <a:rPr lang="en-US" sz="2000" dirty="0" smtClean="0">
                <a:solidFill>
                  <a:srgbClr val="0070C0"/>
                </a:solidFill>
              </a:rPr>
              <a:t>r = O(</a:t>
            </a:r>
            <a:r>
              <a:rPr lang="en-US" sz="2000" dirty="0" err="1" smtClean="0">
                <a:solidFill>
                  <a:srgbClr val="0070C0"/>
                </a:solidFill>
              </a:rPr>
              <a:t>lg</a:t>
            </a:r>
            <a:r>
              <a:rPr lang="el-GR" sz="2000" baseline="30000" dirty="0" smtClean="0">
                <a:solidFill>
                  <a:srgbClr val="0070C0"/>
                </a:solidFill>
              </a:rPr>
              <a:t>γ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2000" dirty="0" smtClean="0">
                <a:solidFill>
                  <a:srgbClr val="0070C0"/>
                </a:solidFill>
              </a:rPr>
              <a:t>c)</a:t>
            </a:r>
            <a:r>
              <a:rPr lang="en-US" sz="2000" dirty="0" smtClean="0"/>
              <a:t>, </a:t>
            </a:r>
            <a:r>
              <a:rPr lang="en-US" sz="2000" dirty="0" smtClean="0">
                <a:solidFill>
                  <a:srgbClr val="0070C0"/>
                </a:solidFill>
              </a:rPr>
              <a:t>0 &lt; </a:t>
            </a:r>
            <a:r>
              <a:rPr lang="el-GR" sz="2000" dirty="0" smtClean="0">
                <a:solidFill>
                  <a:srgbClr val="0070C0"/>
                </a:solidFill>
              </a:rPr>
              <a:t>λ</a:t>
            </a:r>
            <a:r>
              <a:rPr lang="en-US" sz="2000" dirty="0" smtClean="0">
                <a:solidFill>
                  <a:srgbClr val="0070C0"/>
                </a:solidFill>
              </a:rPr>
              <a:t> &lt; 1</a:t>
            </a:r>
          </a:p>
          <a:p>
            <a:pPr lvl="1"/>
            <a:r>
              <a:rPr lang="en-US" sz="2000" dirty="0" smtClean="0">
                <a:solidFill>
                  <a:srgbClr val="0070C0"/>
                </a:solidFill>
              </a:rPr>
              <a:t>|δ| ≤ </a:t>
            </a:r>
            <a:r>
              <a:rPr lang="en-US" sz="2000" dirty="0" err="1" smtClean="0">
                <a:solidFill>
                  <a:srgbClr val="0070C0"/>
                </a:solidFill>
              </a:rPr>
              <a:t>lg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2000" dirty="0" smtClean="0">
                <a:solidFill>
                  <a:srgbClr val="0070C0"/>
                </a:solidFill>
              </a:rPr>
              <a:t>c</a:t>
            </a:r>
          </a:p>
          <a:p>
            <a:r>
              <a:rPr lang="en-US" sz="2400" dirty="0" smtClean="0"/>
              <a:t>Our results</a:t>
            </a:r>
          </a:p>
          <a:p>
            <a:pPr lvl="1"/>
            <a:r>
              <a:rPr lang="en-US" sz="2000" dirty="0" smtClean="0"/>
              <a:t>Space: </a:t>
            </a:r>
            <a:r>
              <a:rPr lang="en-US" sz="2000" dirty="0" smtClean="0">
                <a:solidFill>
                  <a:srgbClr val="0070C0"/>
                </a:solidFill>
              </a:rPr>
              <a:t>O(</a:t>
            </a:r>
            <a:r>
              <a:rPr lang="en-US" sz="2000" dirty="0" err="1" smtClean="0">
                <a:solidFill>
                  <a:srgbClr val="0070C0"/>
                </a:solidFill>
              </a:rPr>
              <a:t>rcb</a:t>
            </a:r>
            <a:r>
              <a:rPr lang="en-US" sz="2000" dirty="0" smtClean="0">
                <a:solidFill>
                  <a:srgbClr val="0070C0"/>
                </a:solidFill>
              </a:rPr>
              <a:t> + w) </a:t>
            </a:r>
            <a:r>
              <a:rPr lang="en-US" sz="2000" dirty="0" smtClean="0"/>
              <a:t>bits, with an </a:t>
            </a:r>
            <a:r>
              <a:rPr lang="en-US" sz="2000" dirty="0" smtClean="0">
                <a:solidFill>
                  <a:srgbClr val="0070C0"/>
                </a:solidFill>
              </a:rPr>
              <a:t>O(c</a:t>
            </a:r>
            <a:r>
              <a:rPr lang="en-US" sz="16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lg</a:t>
            </a:r>
            <a:r>
              <a:rPr lang="en-US" sz="1600" dirty="0" smtClean="0">
                <a:solidFill>
                  <a:srgbClr val="0070C0"/>
                </a:solidFill>
              </a:rPr>
              <a:t> </a:t>
            </a:r>
            <a:r>
              <a:rPr lang="en-US" sz="2000" dirty="0" smtClean="0">
                <a:solidFill>
                  <a:srgbClr val="0070C0"/>
                </a:solidFill>
              </a:rPr>
              <a:t>c)</a:t>
            </a:r>
            <a:r>
              <a:rPr lang="en-US" sz="2000" dirty="0" smtClean="0"/>
              <a:t>-bit buffer</a:t>
            </a:r>
          </a:p>
          <a:p>
            <a:pPr lvl="1"/>
            <a:r>
              <a:rPr lang="en-US" sz="2000" dirty="0" smtClean="0"/>
              <a:t>Operations: </a:t>
            </a:r>
            <a:r>
              <a:rPr lang="en-US" sz="2000" dirty="0" smtClean="0">
                <a:solidFill>
                  <a:srgbClr val="0070C0"/>
                </a:solidFill>
              </a:rPr>
              <a:t>O(</a:t>
            </a:r>
            <a:r>
              <a:rPr lang="en-US" sz="2000" dirty="0" err="1" smtClean="0">
                <a:solidFill>
                  <a:srgbClr val="0070C0"/>
                </a:solidFill>
              </a:rPr>
              <a:t>lg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2000" dirty="0" smtClean="0">
                <a:solidFill>
                  <a:srgbClr val="0070C0"/>
                </a:solidFill>
              </a:rPr>
              <a:t>c / </a:t>
            </a:r>
            <a:r>
              <a:rPr lang="en-US" sz="2000" dirty="0" err="1" smtClean="0">
                <a:solidFill>
                  <a:srgbClr val="0070C0"/>
                </a:solidFill>
              </a:rPr>
              <a:t>lg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lg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2000" dirty="0" smtClean="0">
                <a:solidFill>
                  <a:srgbClr val="0070C0"/>
                </a:solidFill>
              </a:rPr>
              <a:t>c)</a:t>
            </a:r>
            <a:r>
              <a:rPr lang="en-US" sz="2000" dirty="0" smtClean="0"/>
              <a:t> time</a:t>
            </a:r>
          </a:p>
          <a:p>
            <a:r>
              <a:rPr lang="en-US" sz="2400" dirty="0" smtClean="0"/>
              <a:t>A generalization of the solution to </a:t>
            </a:r>
            <a:r>
              <a:rPr lang="en-US" sz="2400" dirty="0" smtClean="0">
                <a:solidFill>
                  <a:srgbClr val="7030A0"/>
                </a:solidFill>
              </a:rPr>
              <a:t>CSPSI</a:t>
            </a:r>
            <a:r>
              <a:rPr lang="en-US" sz="2400" dirty="0" smtClean="0"/>
              <a:t> problem based on B trees </a:t>
            </a:r>
            <a:r>
              <a:rPr lang="en-US" sz="2000" dirty="0" smtClean="0"/>
              <a:t>(</a:t>
            </a:r>
            <a:r>
              <a:rPr lang="en-US" sz="2000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He and Munro 2010</a:t>
            </a:r>
            <a:r>
              <a:rPr lang="en-US" sz="2000" dirty="0" smtClean="0"/>
              <a:t>)</a:t>
            </a:r>
            <a:r>
              <a:rPr lang="en-US" sz="2400" dirty="0" smtClean="0"/>
              <a:t>, using our small 2D array structure on each B-tree node</a:t>
            </a:r>
            <a:endParaRPr lang="en-US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bar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threecolors">
  <a:themeElements>
    <a:clrScheme name="Custom 1">
      <a:dk1>
        <a:srgbClr val="000000"/>
      </a:dk1>
      <a:lt1>
        <a:srgbClr val="FFFFFF"/>
      </a:lt1>
      <a:dk2>
        <a:srgbClr val="666699"/>
      </a:dk2>
      <a:lt2>
        <a:srgbClr val="FFCC00"/>
      </a:lt2>
      <a:accent1>
        <a:srgbClr val="00E4A8"/>
      </a:accent1>
      <a:accent2>
        <a:srgbClr val="E78A00"/>
      </a:accent2>
      <a:accent3>
        <a:srgbClr val="FF0000"/>
      </a:accent3>
      <a:accent4>
        <a:srgbClr val="005828"/>
      </a:accent4>
      <a:accent5>
        <a:srgbClr val="0070C0"/>
      </a:accent5>
      <a:accent6>
        <a:srgbClr val="7030A0"/>
      </a:accent6>
      <a:hlink>
        <a:srgbClr val="666699"/>
      </a:hlink>
      <a:folHlink>
        <a:srgbClr val="999966"/>
      </a:folHlink>
    </a:clrScheme>
    <a:fontScheme name="Level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9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bluebar</Template>
  <TotalTime>3620</TotalTime>
  <Words>1413</Words>
  <Application>Microsoft Office PowerPoint</Application>
  <PresentationFormat>On-screen Show (4:3)</PresentationFormat>
  <Paragraphs>203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bluebar</vt:lpstr>
      <vt:lpstr>White with Courier font for code slides</vt:lpstr>
      <vt:lpstr>threecolors</vt:lpstr>
      <vt:lpstr>Space Efficient Data Structures for Dynamic Orthogonal  Range Counting</vt:lpstr>
      <vt:lpstr>Dynamic Orthogonal Range Counting</vt:lpstr>
      <vt:lpstr>Example</vt:lpstr>
      <vt:lpstr>Classic Solutions and Our Result</vt:lpstr>
      <vt:lpstr>Background: Succinct Data Structures</vt:lpstr>
      <vt:lpstr>Dynamic Range Sum</vt:lpstr>
      <vt:lpstr>Dynamic Range Sum: An Example</vt:lpstr>
      <vt:lpstr>Dynamic Range Sum in a small 2D Array</vt:lpstr>
      <vt:lpstr>Range Sum in a Narrow 2D Array</vt:lpstr>
      <vt:lpstr>Range Counting in Dynamic Integer Sequences</vt:lpstr>
      <vt:lpstr>Range Counting in Integer Sequences: An Example</vt:lpstr>
      <vt:lpstr>Range Counting in Sequences of Small Integers</vt:lpstr>
      <vt:lpstr>Dynamic Range Counting: An Augmented Red Black Tree</vt:lpstr>
      <vt:lpstr>Dynamic Range Counting: A Range Tree</vt:lpstr>
      <vt:lpstr>Dynamic Range Counting: A Wavelet Tree</vt:lpstr>
      <vt:lpstr>Range Counting Queries</vt:lpstr>
      <vt:lpstr>Insertions and Deletions</vt:lpstr>
      <vt:lpstr>Our Results</vt:lpstr>
      <vt:lpstr>Conclusions</vt:lpstr>
      <vt:lpstr>Thank you!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Succinct Indexes</dc:title>
  <dc:creator>Meng He</dc:creator>
  <cp:lastModifiedBy> </cp:lastModifiedBy>
  <cp:revision>379</cp:revision>
  <dcterms:created xsi:type="dcterms:W3CDTF">2006-11-14T20:05:31Z</dcterms:created>
  <dcterms:modified xsi:type="dcterms:W3CDTF">2011-08-17T13:36:18Z</dcterms:modified>
</cp:coreProperties>
</file>