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6" r:id="rId2"/>
    <p:sldMasterId id="2147483698" r:id="rId3"/>
  </p:sldMasterIdLst>
  <p:notesMasterIdLst>
    <p:notesMasterId r:id="rId23"/>
  </p:notesMasterIdLst>
  <p:sldIdLst>
    <p:sldId id="256" r:id="rId4"/>
    <p:sldId id="359" r:id="rId5"/>
    <p:sldId id="382" r:id="rId6"/>
    <p:sldId id="383" r:id="rId7"/>
    <p:sldId id="394" r:id="rId8"/>
    <p:sldId id="343" r:id="rId9"/>
    <p:sldId id="279" r:id="rId10"/>
    <p:sldId id="395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0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00"/>
    <a:srgbClr val="003300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ABD4D-333E-4A78-AD1C-D0F24DF04A54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1639-6669-44AC-945C-70D369531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99598D-BABB-45E7-9DD7-633B69982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5DA25B-8D74-42B0-8D61-E8F0ADFCC8C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891A03-42EA-403D-9D16-8075EBE137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278F-9BCD-45C4-B092-6FC8B8D74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56B1-29F5-49B0-97F0-870585734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6609-E9A1-47A7-AB66-01C8D96A5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FD92-1645-407F-8DD9-D9F92DE9A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D683-85D5-4008-B5C5-EA59F0B4B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1870-BC0A-4620-B505-5A22AF4A8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BB1C-A8BD-4035-8CA4-ECB310117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B5ED2-D3A3-4347-B727-5773D6C63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ACEC-D7DF-4C26-8E5C-03C304D84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88E0-4158-46DF-AB30-801DF8C092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A5FD5B-FDAD-4A79-905F-8CFEF093A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DC3276-1517-4F17-8ECF-5FD358E9F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AB8A52A-3C89-43D9-A4A3-CBB9FA3FEA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Succinct </a:t>
            </a:r>
            <a:r>
              <a:rPr lang="en-US" sz="5400" dirty="0" smtClean="0"/>
              <a:t>Representations of Dynamic Strings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1000" dirty="0" smtClean="0">
              <a:solidFill>
                <a:schemeClr val="accent3"/>
              </a:solidFill>
            </a:endParaRPr>
          </a:p>
          <a:p>
            <a:r>
              <a:rPr lang="en-US" sz="3600" dirty="0" err="1" smtClean="0">
                <a:solidFill>
                  <a:schemeClr val="accent3"/>
                </a:solidFill>
              </a:rPr>
              <a:t>Meng</a:t>
            </a:r>
            <a:r>
              <a:rPr lang="en-US" sz="3600" dirty="0" smtClean="0">
                <a:solidFill>
                  <a:schemeClr val="accent3"/>
                </a:solidFill>
              </a:rPr>
              <a:t> He</a:t>
            </a:r>
            <a:r>
              <a:rPr lang="en-US" sz="3600" dirty="0" smtClean="0"/>
              <a:t> and J. Ian Munro</a:t>
            </a:r>
          </a:p>
          <a:p>
            <a:endParaRPr lang="en-US" sz="10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University of Waterloo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971600" y="4869160"/>
            <a:ext cx="3168352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Collections of Searchable Partial Sums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7"/>
          </a:xfrm>
        </p:spPr>
        <p:txBody>
          <a:bodyPr/>
          <a:lstStyle/>
          <a:p>
            <a:r>
              <a:rPr lang="en-US" sz="2400" dirty="0" smtClean="0"/>
              <a:t>Data 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d</a:t>
            </a:r>
            <a:r>
              <a:rPr lang="en-US" sz="2000" dirty="0" smtClean="0"/>
              <a:t> sequences of </a:t>
            </a:r>
            <a:r>
              <a:rPr lang="en-US" sz="2000" dirty="0" smtClean="0">
                <a:solidFill>
                  <a:srgbClr val="0070C0"/>
                </a:solidFill>
              </a:rPr>
              <a:t>k</a:t>
            </a:r>
            <a:r>
              <a:rPr lang="en-US" sz="2000" dirty="0" smtClean="0"/>
              <a:t>-bit nonnegative integers of length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2000" dirty="0" smtClean="0"/>
              <a:t> each</a:t>
            </a:r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sum, search, update</a:t>
            </a:r>
            <a:r>
              <a:rPr lang="en-US" sz="2000" dirty="0" smtClean="0"/>
              <a:t>: supported on each sequence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insert, delete</a:t>
            </a:r>
            <a:r>
              <a:rPr lang="en-US" sz="2000" dirty="0" smtClean="0"/>
              <a:t>: operated simultaneously on the same positions of all the sequences, but only </a:t>
            </a:r>
            <a:r>
              <a:rPr lang="en-US" sz="2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/>
              <a:t>’s can be inserted or deleted</a:t>
            </a:r>
          </a:p>
          <a:p>
            <a:r>
              <a:rPr lang="en-US" sz="2000" dirty="0" err="1" smtClean="0">
                <a:solidFill>
                  <a:schemeClr val="accent4"/>
                </a:solidFill>
              </a:rPr>
              <a:t>González</a:t>
            </a:r>
            <a:r>
              <a:rPr lang="en-US" sz="2000" dirty="0" smtClean="0">
                <a:solidFill>
                  <a:schemeClr val="accent4"/>
                </a:solidFill>
              </a:rPr>
              <a:t> and Navarro 2009 </a:t>
            </a:r>
            <a:r>
              <a:rPr lang="en-US" sz="2000" dirty="0" smtClean="0">
                <a:solidFill>
                  <a:srgbClr val="7030A0"/>
                </a:solidFill>
              </a:rPr>
              <a:t>(CSPSI)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29309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8      2      9      5     11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9      0      7      3      6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1      5      3      12    4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29309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5      12    0      3      1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19     0     4      2      8</a:t>
            </a:r>
          </a:p>
          <a:p>
            <a:pPr marL="457200" indent="-457200"/>
            <a:endParaRPr lang="en-US" sz="1200" dirty="0" smtClean="0">
              <a:solidFill>
                <a:srgbClr val="0070C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3       5     4      1      0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293096"/>
            <a:ext cx="360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</a:p>
          <a:p>
            <a:pPr marL="457200" indent="-457200"/>
            <a:endParaRPr lang="en-US" sz="1200" dirty="0" smtClean="0">
              <a:solidFill>
                <a:srgbClr val="FF330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</a:p>
          <a:p>
            <a:pPr marL="457200" indent="-457200"/>
            <a:endParaRPr lang="en-US" sz="1200" dirty="0" smtClean="0">
              <a:solidFill>
                <a:srgbClr val="FF3300"/>
              </a:solidFill>
              <a:latin typeface="+mn-lt"/>
            </a:endParaRPr>
          </a:p>
          <a:p>
            <a:pPr marL="457200" indent="-457200"/>
            <a:r>
              <a:rPr lang="en-US" sz="2400" dirty="0" smtClean="0">
                <a:solidFill>
                  <a:srgbClr val="FF3300"/>
                </a:solidFill>
                <a:latin typeface="+mn-lt"/>
              </a:rPr>
              <a:t>0</a:t>
            </a:r>
            <a:endParaRPr lang="en-US" sz="24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599167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sum(2, 5) = 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599167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25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599167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insert(6)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599167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delete(6)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8" grpId="1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 on CSPSI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 = 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l-GR" baseline="30000" dirty="0" smtClean="0">
                <a:solidFill>
                  <a:srgbClr val="0070C0"/>
                </a:solidFill>
              </a:rPr>
              <a:t>η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|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| ≤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</a:t>
            </a:r>
          </a:p>
          <a:p>
            <a:r>
              <a:rPr lang="en-US" dirty="0" smtClean="0"/>
              <a:t>Space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kdn</a:t>
            </a:r>
            <a:r>
              <a:rPr lang="en-US" dirty="0" smtClean="0">
                <a:solidFill>
                  <a:srgbClr val="0070C0"/>
                </a:solidFill>
              </a:rPr>
              <a:t> + w) </a:t>
            </a:r>
            <a:r>
              <a:rPr lang="en-US" dirty="0" smtClean="0"/>
              <a:t>bits, where </a:t>
            </a:r>
            <a:r>
              <a:rPr lang="en-US" dirty="0" smtClean="0">
                <a:solidFill>
                  <a:srgbClr val="0070C0"/>
                </a:solidFill>
              </a:rPr>
              <a:t>w</a:t>
            </a:r>
            <a:r>
              <a:rPr lang="en-US" dirty="0" smtClean="0"/>
              <a:t> is the word size</a:t>
            </a:r>
          </a:p>
          <a:p>
            <a:pPr lvl="1"/>
            <a:r>
              <a:rPr lang="en-US" dirty="0" smtClean="0"/>
              <a:t>Buffer: </a:t>
            </a:r>
            <a:r>
              <a:rPr lang="en-US" dirty="0" smtClean="0">
                <a:solidFill>
                  <a:srgbClr val="0070C0"/>
                </a:solidFill>
              </a:rPr>
              <a:t>O(n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 </a:t>
            </a:r>
            <a:r>
              <a:rPr lang="en-US" dirty="0" smtClean="0"/>
              <a:t>bits</a:t>
            </a:r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All operations: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47864" y="4725144"/>
            <a:ext cx="2088232" cy="864096"/>
            <a:chOff x="3779912" y="3429000"/>
            <a:chExt cx="2088232" cy="864096"/>
          </a:xfrm>
        </p:grpSpPr>
        <p:sp>
          <p:nvSpPr>
            <p:cNvPr id="5" name="TextBox 4"/>
            <p:cNvSpPr txBox="1"/>
            <p:nvPr/>
          </p:nvSpPr>
          <p:spPr>
            <a:xfrm>
              <a:off x="3779912" y="3645024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O ( ───</a:t>
              </a:r>
              <a:r>
                <a:rPr lang="en-US" sz="2400" dirty="0" smtClean="0">
                  <a:solidFill>
                    <a:srgbClr val="0070C0"/>
                  </a:solidFill>
                </a:rPr>
                <a:t>─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 )</a:t>
              </a:r>
              <a:endParaRPr lang="en-US" sz="24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99992" y="342900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 n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55976" y="3831431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Data Structures for Dynamic Strings Over a Small Alphabet of size O(lg</a:t>
            </a:r>
            <a:r>
              <a:rPr lang="en-US" sz="3600" baseline="30000" dirty="0" smtClean="0"/>
              <a:t>1/2</a:t>
            </a:r>
            <a:r>
              <a:rPr lang="en-US" sz="3600" dirty="0" smtClean="0"/>
              <a:t> 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/>
          <a:lstStyle/>
          <a:p>
            <a:r>
              <a:rPr lang="en-US" sz="2400" dirty="0" smtClean="0"/>
              <a:t>Main data structure: a B-tree constructed over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400" dirty="0" smtClean="0"/>
              <a:t>Leaf </a:t>
            </a:r>
          </a:p>
          <a:p>
            <a:pPr lvl="1"/>
            <a:r>
              <a:rPr lang="en-US" sz="2000" dirty="0" smtClean="0"/>
              <a:t>Each leaf stores a superblock of at most </a:t>
            </a:r>
            <a:r>
              <a:rPr lang="en-US" sz="2000" dirty="0" smtClean="0">
                <a:solidFill>
                  <a:srgbClr val="0070C0"/>
                </a:solidFill>
              </a:rPr>
              <a:t>2L</a:t>
            </a:r>
            <a:r>
              <a:rPr lang="en-US" sz="2000" dirty="0" smtClean="0"/>
              <a:t> bits which encodes a substring of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70C0"/>
                </a:solidFill>
              </a:rPr>
              <a:t>L =</a:t>
            </a:r>
            <a:r>
              <a:rPr lang="en-US" sz="2000" dirty="0" smtClean="0"/>
              <a:t>            )</a:t>
            </a:r>
          </a:p>
          <a:p>
            <a:pPr lvl="1"/>
            <a:r>
              <a:rPr lang="en-US" sz="2000" dirty="0" smtClean="0"/>
              <a:t>The numbers of occurrences of each character in all the superblocks form an integer sequence</a:t>
            </a:r>
          </a:p>
          <a:p>
            <a:pPr lvl="1"/>
            <a:r>
              <a:rPr lang="en-US" sz="2000" dirty="0" smtClean="0"/>
              <a:t>Maintain the above sequences for all the characters in the alphabet in a CSPSI structure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</a:p>
          <a:p>
            <a:r>
              <a:rPr lang="en-US" sz="2400" dirty="0" smtClean="0"/>
              <a:t>Internal node </a:t>
            </a:r>
            <a:r>
              <a:rPr lang="en-US" sz="2400" dirty="0" smtClean="0">
                <a:solidFill>
                  <a:srgbClr val="0070C0"/>
                </a:solidFill>
              </a:rPr>
              <a:t>v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lg</a:t>
            </a:r>
            <a:r>
              <a:rPr lang="en-US" sz="2400" baseline="30000" dirty="0" smtClean="0">
                <a:solidFill>
                  <a:srgbClr val="0070C0"/>
                </a:solidFill>
              </a:rPr>
              <a:t>1/2 </a:t>
            </a:r>
            <a:r>
              <a:rPr lang="en-US" sz="2400" dirty="0" smtClean="0">
                <a:solidFill>
                  <a:srgbClr val="0070C0"/>
                </a:solidFill>
              </a:rPr>
              <a:t>n ≤ degree(v) ≤ 2lg</a:t>
            </a:r>
            <a:r>
              <a:rPr lang="en-US" sz="2400" baseline="30000" dirty="0" smtClean="0">
                <a:solidFill>
                  <a:srgbClr val="0070C0"/>
                </a:solidFill>
              </a:rPr>
              <a:t>1/2 </a:t>
            </a:r>
            <a:r>
              <a:rPr lang="en-US" sz="2400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)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U(v)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U(v)[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 = </a:t>
            </a:r>
            <a:r>
              <a:rPr lang="en-US" sz="2000" dirty="0" smtClean="0"/>
              <a:t>number of leaves of the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rooted at the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err="1" smtClean="0"/>
              <a:t>-th</a:t>
            </a:r>
            <a:r>
              <a:rPr lang="en-US" sz="2000" dirty="0" smtClean="0"/>
              <a:t> child of </a:t>
            </a:r>
            <a:r>
              <a:rPr lang="en-US" sz="2000" dirty="0" smtClean="0">
                <a:solidFill>
                  <a:srgbClr val="0070C0"/>
                </a:solidFill>
              </a:rPr>
              <a:t>v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I(v)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I(v)[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 = </a:t>
            </a:r>
            <a:r>
              <a:rPr lang="en-US" sz="2000" dirty="0" smtClean="0"/>
              <a:t>number of characters stored in the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rooted at the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err="1" smtClean="0"/>
              <a:t>-th</a:t>
            </a:r>
            <a:r>
              <a:rPr lang="en-US" sz="2000" dirty="0" smtClean="0"/>
              <a:t> child of </a:t>
            </a:r>
            <a:r>
              <a:rPr lang="en-US" sz="2000" dirty="0" smtClean="0">
                <a:solidFill>
                  <a:srgbClr val="0070C0"/>
                </a:solidFill>
              </a:rPr>
              <a:t>v</a:t>
            </a:r>
          </a:p>
          <a:p>
            <a:endParaRPr lang="en-US" sz="2400" dirty="0" smtClean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246060" y="2668850"/>
            <a:ext cx="1181924" cy="688142"/>
            <a:chOff x="6084168" y="1959223"/>
            <a:chExt cx="1181924" cy="688142"/>
          </a:xfrm>
        </p:grpSpPr>
        <p:sp>
          <p:nvSpPr>
            <p:cNvPr id="5" name="TextBox 4"/>
            <p:cNvSpPr txBox="1"/>
            <p:nvPr/>
          </p:nvSpPr>
          <p:spPr>
            <a:xfrm>
              <a:off x="6084168" y="207362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───</a:t>
              </a:r>
              <a:r>
                <a:rPr lang="en-US" sz="2000" dirty="0" smtClean="0">
                  <a:solidFill>
                    <a:srgbClr val="0070C0"/>
                  </a:solidFill>
                </a:rPr>
                <a:t>─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 </a:t>
              </a:r>
              <a:endParaRPr lang="en-US" sz="20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92743" y="1959223"/>
              <a:ext cx="8343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2000" baseline="30000" dirty="0" smtClean="0">
                  <a:solidFill>
                    <a:srgbClr val="0070C0"/>
                  </a:solidFill>
                  <a:latin typeface="+mn-lt"/>
                </a:rPr>
                <a:t>2</a:t>
              </a:r>
              <a:r>
                <a:rPr lang="en-US" sz="11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23218" y="2247255"/>
              <a:ext cx="10428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30725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rank(</a:t>
            </a:r>
            <a:r>
              <a:rPr lang="el-GR" sz="2400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000" dirty="0" smtClean="0"/>
              <a:t>Perform a top-down traversal with the help of </a:t>
            </a:r>
            <a:r>
              <a:rPr lang="en-US" sz="2000" dirty="0" smtClean="0">
                <a:solidFill>
                  <a:srgbClr val="0070C0"/>
                </a:solidFill>
              </a:rPr>
              <a:t>I(v)</a:t>
            </a:r>
            <a:r>
              <a:rPr lang="en-US" sz="2000" dirty="0" smtClean="0"/>
              <a:t>’s</a:t>
            </a:r>
          </a:p>
          <a:p>
            <a:pPr lvl="1"/>
            <a:r>
              <a:rPr lang="en-US" sz="2000" dirty="0" smtClean="0"/>
              <a:t>Locate the superblock, </a:t>
            </a:r>
            <a:r>
              <a:rPr lang="en-US" sz="2000" dirty="0" smtClean="0">
                <a:solidFill>
                  <a:srgbClr val="0070C0"/>
                </a:solidFill>
              </a:rPr>
              <a:t>j</a:t>
            </a:r>
            <a:r>
              <a:rPr lang="en-US" sz="2000" dirty="0" smtClean="0"/>
              <a:t>,  containing </a:t>
            </a:r>
            <a:r>
              <a:rPr lang="en-US" sz="2000" dirty="0" smtClean="0">
                <a:solidFill>
                  <a:srgbClr val="0070C0"/>
                </a:solidFill>
              </a:rPr>
              <a:t>S[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en-US" sz="2000" dirty="0" smtClean="0"/>
              <a:t> with the help of </a:t>
            </a:r>
            <a:r>
              <a:rPr lang="en-US" sz="2000" dirty="0" smtClean="0">
                <a:solidFill>
                  <a:srgbClr val="0070C0"/>
                </a:solidFill>
              </a:rPr>
              <a:t>U(v)</a:t>
            </a:r>
            <a:r>
              <a:rPr lang="en-US" sz="2000" dirty="0" smtClean="0"/>
              <a:t>’s</a:t>
            </a:r>
          </a:p>
          <a:p>
            <a:pPr lvl="1"/>
            <a:r>
              <a:rPr lang="en-US" sz="2000" dirty="0" smtClean="0"/>
              <a:t>Perform </a:t>
            </a:r>
            <a:r>
              <a:rPr lang="en-US" sz="2000" dirty="0" smtClean="0">
                <a:solidFill>
                  <a:srgbClr val="0070C0"/>
                </a:solidFill>
              </a:rPr>
              <a:t>sum(</a:t>
            </a:r>
            <a:r>
              <a:rPr lang="el-GR" sz="2000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sz="2000" dirty="0" smtClean="0">
                <a:solidFill>
                  <a:srgbClr val="0070C0"/>
                </a:solidFill>
              </a:rPr>
              <a:t>, j) </a:t>
            </a:r>
            <a:r>
              <a:rPr lang="en-US" sz="2000" dirty="0" smtClean="0"/>
              <a:t>operation on </a:t>
            </a:r>
            <a:r>
              <a:rPr lang="en-US" sz="2000" dirty="0" smtClean="0">
                <a:solidFill>
                  <a:srgbClr val="0070C0"/>
                </a:solidFill>
              </a:rPr>
              <a:t>E</a:t>
            </a:r>
            <a:r>
              <a:rPr lang="en-US" sz="2000" dirty="0" smtClean="0"/>
              <a:t> to count the number of occurrences of </a:t>
            </a:r>
            <a:r>
              <a:rPr lang="el-GR" sz="2000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l-GR" sz="2000" dirty="0" smtClean="0">
                <a:solidFill>
                  <a:srgbClr val="CC0099"/>
                </a:solidFill>
                <a:latin typeface="Times New Roman" pitchFamily="18" charset="0"/>
              </a:rPr>
              <a:t> </a:t>
            </a:r>
            <a:r>
              <a:rPr lang="en-US" sz="2000" dirty="0" smtClean="0"/>
              <a:t>in superblocks </a:t>
            </a:r>
            <a:r>
              <a:rPr lang="en-US" sz="2000" dirty="0" smtClean="0">
                <a:solidFill>
                  <a:srgbClr val="0070C0"/>
                </a:solidFill>
              </a:rPr>
              <a:t>1, 2, … j-1</a:t>
            </a:r>
          </a:p>
          <a:p>
            <a:pPr lvl="1"/>
            <a:r>
              <a:rPr lang="en-US" sz="2000" dirty="0" smtClean="0"/>
              <a:t>Read superblock </a:t>
            </a:r>
            <a:r>
              <a:rPr lang="en-US" sz="2000" dirty="0" smtClean="0">
                <a:solidFill>
                  <a:srgbClr val="0070C0"/>
                </a:solidFill>
              </a:rPr>
              <a:t>j</a:t>
            </a:r>
            <a:r>
              <a:rPr lang="en-US" sz="2000" dirty="0" smtClean="0"/>
              <a:t> in blocks of size 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2000" dirty="0" smtClean="0">
                <a:solidFill>
                  <a:srgbClr val="0070C0"/>
                </a:solidFill>
              </a:rPr>
              <a:t> n) / 2 </a:t>
            </a:r>
            <a:r>
              <a:rPr lang="en-US" sz="2000" dirty="0" smtClean="0"/>
              <a:t>bits</a:t>
            </a:r>
          </a:p>
          <a:p>
            <a:r>
              <a:rPr lang="en-US" sz="2400" dirty="0" smtClean="0"/>
              <a:t>The support for </a:t>
            </a:r>
            <a:r>
              <a:rPr lang="en-US" sz="2400" dirty="0" smtClean="0">
                <a:solidFill>
                  <a:srgbClr val="0070C0"/>
                </a:solidFill>
              </a:rPr>
              <a:t>access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select </a:t>
            </a:r>
            <a:r>
              <a:rPr lang="en-US" sz="2400" dirty="0" smtClean="0"/>
              <a:t>is similar</a:t>
            </a:r>
            <a:endParaRPr lang="en-US" sz="2400" dirty="0"/>
          </a:p>
        </p:txBody>
      </p:sp>
      <p:cxnSp>
        <p:nvCxnSpPr>
          <p:cNvPr id="5" name="Straight Connector 4"/>
          <p:cNvCxnSpPr>
            <a:endCxn id="20" idx="0"/>
          </p:cNvCxnSpPr>
          <p:nvPr/>
        </p:nvCxnSpPr>
        <p:spPr bwMode="auto">
          <a:xfrm rot="5400000">
            <a:off x="4878034" y="3221686"/>
            <a:ext cx="3096344" cy="147616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16200000" flipH="1">
            <a:off x="6372200" y="3203684"/>
            <a:ext cx="3096344" cy="151216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6768244" y="2735632"/>
            <a:ext cx="720080" cy="7200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6200000" flipH="1">
            <a:off x="6912260" y="3311696"/>
            <a:ext cx="720080" cy="36004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6876256" y="3923764"/>
            <a:ext cx="648072" cy="504056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6200000" flipH="1">
            <a:off x="6660232" y="4787860"/>
            <a:ext cx="1008112" cy="43204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436096" y="5507940"/>
            <a:ext cx="504056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012160" y="5507940"/>
            <a:ext cx="504056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092280" y="5507940"/>
            <a:ext cx="504056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316416" y="5507940"/>
            <a:ext cx="504056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4206" y="3059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+mn-lt"/>
              </a:rPr>
              <a:t>v</a:t>
            </a:r>
            <a:endParaRPr lang="en-CA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88224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n-lt"/>
              </a:rPr>
              <a:t>…</a:t>
            </a:r>
            <a:endParaRPr lang="en-CA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740352" y="55079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+mn-lt"/>
              </a:rPr>
              <a:t>…</a:t>
            </a:r>
            <a:endParaRPr lang="en-CA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delete and </a:t>
            </a:r>
            <a:r>
              <a:rPr lang="en-US" dirty="0" err="1" smtClean="0"/>
              <a:t>deamortization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</a:t>
            </a:r>
            <a:r>
              <a:rPr lang="en-US" dirty="0" smtClean="0">
                <a:solidFill>
                  <a:srgbClr val="0070C0"/>
                </a:solidFill>
              </a:rPr>
              <a:t>insert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delete</a:t>
            </a:r>
            <a:r>
              <a:rPr lang="en-US" dirty="0" smtClean="0"/>
              <a:t> requires traversing and updating the B-tree and updating </a:t>
            </a:r>
            <a:r>
              <a:rPr lang="en-US" dirty="0" smtClean="0">
                <a:solidFill>
                  <a:srgbClr val="0070C0"/>
                </a:solidFill>
              </a:rPr>
              <a:t>E</a:t>
            </a:r>
          </a:p>
          <a:p>
            <a:endParaRPr lang="en-US" dirty="0" smtClean="0"/>
          </a:p>
          <a:p>
            <a:r>
              <a:rPr lang="en-US" dirty="0" smtClean="0"/>
              <a:t>It is however much more complicated</a:t>
            </a:r>
          </a:p>
          <a:p>
            <a:pPr lvl="1"/>
            <a:r>
              <a:rPr lang="en-US" dirty="0" smtClean="0"/>
              <a:t>Merging and splitting B-tree nodes</a:t>
            </a:r>
          </a:p>
          <a:p>
            <a:pPr lvl="1"/>
            <a:r>
              <a:rPr lang="en-US" dirty="0" err="1" smtClean="0"/>
              <a:t>Deamortization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Succinct Global Rebuilding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key technique for </a:t>
            </a:r>
            <a:r>
              <a:rPr lang="en-US" sz="2400" dirty="0" err="1" smtClean="0"/>
              <a:t>deamortizing</a:t>
            </a:r>
            <a:r>
              <a:rPr lang="en-US" sz="2400" dirty="0" smtClean="0"/>
              <a:t> operations on B-trees is global rebuilding </a:t>
            </a:r>
            <a:r>
              <a:rPr lang="en-US" sz="2000" dirty="0" smtClean="0">
                <a:solidFill>
                  <a:schemeClr val="accent4"/>
                </a:solidFill>
              </a:rPr>
              <a:t>(</a:t>
            </a:r>
            <a:r>
              <a:rPr lang="en-US" sz="2000" dirty="0" err="1" smtClean="0">
                <a:solidFill>
                  <a:schemeClr val="accent4"/>
                </a:solidFill>
              </a:rPr>
              <a:t>Overmars</a:t>
            </a:r>
            <a:r>
              <a:rPr lang="en-US" sz="2000" dirty="0" smtClean="0">
                <a:solidFill>
                  <a:schemeClr val="accent4"/>
                </a:solidFill>
              </a:rPr>
              <a:t> and van </a:t>
            </a:r>
            <a:r>
              <a:rPr lang="en-US" sz="2000" dirty="0" err="1" smtClean="0">
                <a:solidFill>
                  <a:schemeClr val="accent4"/>
                </a:solidFill>
              </a:rPr>
              <a:t>Leeuwen</a:t>
            </a:r>
            <a:r>
              <a:rPr lang="en-US" sz="2000" dirty="0" smtClean="0">
                <a:solidFill>
                  <a:schemeClr val="accent4"/>
                </a:solidFill>
              </a:rPr>
              <a:t> 1981)</a:t>
            </a:r>
            <a:endParaRPr lang="en-US" sz="2400" dirty="0" smtClean="0">
              <a:solidFill>
                <a:schemeClr val="accent4"/>
              </a:solidFill>
            </a:endParaRPr>
          </a:p>
          <a:p>
            <a:r>
              <a:rPr lang="en-US" sz="2400" dirty="0" smtClean="0"/>
              <a:t>Global rebuilding </a:t>
            </a:r>
          </a:p>
          <a:p>
            <a:pPr lvl="1"/>
            <a:r>
              <a:rPr lang="en-US" sz="2000" dirty="0" smtClean="0"/>
              <a:t>Rebuild the B-tree after the number of update operations performed exceeds half the initial length of the string</a:t>
            </a:r>
          </a:p>
          <a:p>
            <a:pPr lvl="1"/>
            <a:r>
              <a:rPr lang="en-US" sz="2000" dirty="0" smtClean="0"/>
              <a:t>A new copy and an old copy of the B-tree: more space</a:t>
            </a:r>
          </a:p>
          <a:p>
            <a:pPr lvl="1"/>
            <a:r>
              <a:rPr lang="en-US" sz="2000" dirty="0" smtClean="0"/>
              <a:t>A buffer of </a:t>
            </a:r>
            <a:r>
              <a:rPr lang="en-US" sz="2000" dirty="0" smtClean="0">
                <a:solidFill>
                  <a:srgbClr val="0070C0"/>
                </a:solidFill>
              </a:rPr>
              <a:t>O(n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n) </a:t>
            </a:r>
            <a:r>
              <a:rPr lang="en-US" sz="2000" dirty="0" smtClean="0"/>
              <a:t>bits is required</a:t>
            </a:r>
          </a:p>
          <a:p>
            <a:r>
              <a:rPr lang="en-US" sz="2400" dirty="0" smtClean="0"/>
              <a:t>Succinct global rebuilding</a:t>
            </a:r>
          </a:p>
          <a:p>
            <a:pPr lvl="1"/>
            <a:r>
              <a:rPr lang="en-US" sz="2000" dirty="0" smtClean="0"/>
              <a:t>Only one copy of the data: no duplication</a:t>
            </a:r>
          </a:p>
          <a:p>
            <a:pPr lvl="1"/>
            <a:r>
              <a:rPr lang="en-US" sz="2000" dirty="0" smtClean="0"/>
              <a:t>During rebuilding, queries and updates are performed on either the new part or the old part</a:t>
            </a:r>
          </a:p>
          <a:p>
            <a:pPr lvl="1"/>
            <a:r>
              <a:rPr lang="en-US" sz="2000" dirty="0" smtClean="0"/>
              <a:t>No buffer required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Everything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Dynamic strings over an alphabet of size </a:t>
            </a:r>
            <a:r>
              <a:rPr lang="en-US" sz="2400" dirty="0" smtClean="0">
                <a:solidFill>
                  <a:srgbClr val="0070C0"/>
                </a:solidFill>
              </a:rPr>
              <a:t>O(lg</a:t>
            </a:r>
            <a:r>
              <a:rPr lang="en-US" sz="2400" baseline="30000" dirty="0" smtClean="0">
                <a:solidFill>
                  <a:srgbClr val="0070C0"/>
                </a:solidFill>
              </a:rPr>
              <a:t>1/2</a:t>
            </a:r>
            <a:r>
              <a:rPr lang="en-US" sz="2400" dirty="0" smtClean="0">
                <a:solidFill>
                  <a:srgbClr val="0070C0"/>
                </a:solidFill>
              </a:rPr>
              <a:t> n)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5"/>
                </a:solidFill>
              </a:rPr>
              <a:t>+o(n)</a:t>
            </a:r>
            <a:r>
              <a:rPr lang="en-US" sz="2000" dirty="0" smtClean="0">
                <a:solidFill>
                  <a:srgbClr val="0070C0"/>
                </a:solidFill>
              </a:rPr>
              <a:t>∙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US" sz="2000" dirty="0" smtClean="0"/>
              <a:t> bits</a:t>
            </a:r>
          </a:p>
          <a:p>
            <a:pPr lvl="1"/>
            <a:r>
              <a:rPr lang="en-US" sz="2000" dirty="0" smtClean="0"/>
              <a:t>Time: </a:t>
            </a:r>
          </a:p>
          <a:p>
            <a:endParaRPr lang="en-US" sz="800" dirty="0" smtClean="0"/>
          </a:p>
          <a:p>
            <a:r>
              <a:rPr lang="en-US" sz="2400" dirty="0" smtClean="0"/>
              <a:t>This can be extended to general alphabets using wavelet trees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5"/>
                </a:solidFill>
              </a:rPr>
              <a:t>+o(n)</a:t>
            </a:r>
            <a:r>
              <a:rPr lang="en-US" sz="2000" dirty="0" smtClean="0">
                <a:solidFill>
                  <a:srgbClr val="0070C0"/>
                </a:solidFill>
              </a:rPr>
              <a:t>∙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US" sz="2000" dirty="0" smtClean="0"/>
              <a:t> bits</a:t>
            </a:r>
          </a:p>
          <a:p>
            <a:pPr lvl="1"/>
            <a:r>
              <a:rPr lang="en-US" sz="2000" dirty="0" smtClean="0"/>
              <a:t>Time:</a:t>
            </a:r>
          </a:p>
          <a:p>
            <a:endParaRPr lang="en-US" sz="800" dirty="0" smtClean="0"/>
          </a:p>
          <a:p>
            <a:r>
              <a:rPr lang="en-US" sz="2400" dirty="0" smtClean="0"/>
              <a:t>When </a:t>
            </a:r>
            <a:r>
              <a:rPr lang="el-GR" sz="2400" dirty="0" smtClean="0">
                <a:solidFill>
                  <a:srgbClr val="0070C0"/>
                </a:solidFill>
              </a:rPr>
              <a:t>σ</a:t>
            </a:r>
            <a:r>
              <a:rPr lang="en-US" sz="2400" dirty="0" smtClean="0">
                <a:solidFill>
                  <a:srgbClr val="0070C0"/>
                </a:solidFill>
              </a:rPr>
              <a:t> = </a:t>
            </a:r>
            <a:r>
              <a:rPr lang="en-US" sz="2400" dirty="0" err="1" smtClean="0">
                <a:solidFill>
                  <a:srgbClr val="0070C0"/>
                </a:solidFill>
              </a:rPr>
              <a:t>polylog</a:t>
            </a:r>
            <a:r>
              <a:rPr lang="en-US" sz="2400" dirty="0" smtClean="0">
                <a:solidFill>
                  <a:srgbClr val="0070C0"/>
                </a:solidFill>
              </a:rPr>
              <a:t> (n)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/>
              <a:t> (bit vectors)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smtClean="0">
                <a:solidFill>
                  <a:srgbClr val="0070C0"/>
                </a:solidFill>
              </a:rPr>
              <a:t>0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5"/>
                </a:solidFill>
              </a:rPr>
              <a:t>+o(n)</a:t>
            </a:r>
            <a:r>
              <a:rPr lang="en-US" sz="2000" dirty="0" smtClean="0">
                <a:solidFill>
                  <a:srgbClr val="0070C0"/>
                </a:solidFill>
              </a:rPr>
              <a:t>∙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US" sz="2000" dirty="0" smtClean="0"/>
              <a:t> bits</a:t>
            </a:r>
          </a:p>
          <a:p>
            <a:pPr lvl="1"/>
            <a:r>
              <a:rPr lang="en-US" sz="2000" dirty="0" smtClean="0"/>
              <a:t>Time: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7704" y="2276872"/>
            <a:ext cx="2088232" cy="648072"/>
            <a:chOff x="3779912" y="3511461"/>
            <a:chExt cx="2088232" cy="648072"/>
          </a:xfrm>
        </p:grpSpPr>
        <p:sp>
          <p:nvSpPr>
            <p:cNvPr id="5" name="TextBox 4"/>
            <p:cNvSpPr txBox="1"/>
            <p:nvPr/>
          </p:nvSpPr>
          <p:spPr>
            <a:xfrm>
              <a:off x="3779912" y="3645024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O ( ───</a:t>
              </a:r>
              <a:r>
                <a:rPr lang="en-US" sz="2000" dirty="0" smtClean="0">
                  <a:solidFill>
                    <a:srgbClr val="0070C0"/>
                  </a:solidFill>
                </a:rPr>
                <a:t>─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 )</a:t>
              </a:r>
              <a:endParaRPr lang="en-US" sz="20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27984" y="3511461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 n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3968" y="3759423"/>
              <a:ext cx="108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07704" y="3995772"/>
            <a:ext cx="2592288" cy="657364"/>
            <a:chOff x="3779912" y="4941168"/>
            <a:chExt cx="2592288" cy="657364"/>
          </a:xfrm>
        </p:grpSpPr>
        <p:grpSp>
          <p:nvGrpSpPr>
            <p:cNvPr id="9" name="Group 26"/>
            <p:cNvGrpSpPr/>
            <p:nvPr/>
          </p:nvGrpSpPr>
          <p:grpSpPr>
            <a:xfrm>
              <a:off x="3779912" y="4941169"/>
              <a:ext cx="2592288" cy="531408"/>
              <a:chOff x="3779912" y="3501008"/>
              <a:chExt cx="2211069" cy="648072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779912" y="3645024"/>
                <a:ext cx="2211069" cy="45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O(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────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( ───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+ 1))</a:t>
                </a:r>
                <a:endParaRPr lang="en-US" dirty="0">
                  <a:solidFill>
                    <a:srgbClr val="0070C0"/>
                  </a:solidFill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24028" y="35010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+mn-lt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+mn-lt"/>
                  </a:rPr>
                  <a:t> </a:t>
                </a:r>
                <a:r>
                  <a:rPr lang="el-GR" dirty="0" smtClean="0">
                    <a:solidFill>
                      <a:srgbClr val="0070C0"/>
                    </a:solidFill>
                    <a:latin typeface="+mn-lt"/>
                  </a:rPr>
                  <a:t>σ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768963" y="377974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184647" y="4941168"/>
              <a:ext cx="675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CA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75393" y="5229200"/>
              <a:ext cx="92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07704" y="5301208"/>
            <a:ext cx="2088232" cy="648072"/>
            <a:chOff x="3779912" y="3511461"/>
            <a:chExt cx="2088232" cy="648072"/>
          </a:xfrm>
        </p:grpSpPr>
        <p:sp>
          <p:nvSpPr>
            <p:cNvPr id="16" name="TextBox 15"/>
            <p:cNvSpPr txBox="1"/>
            <p:nvPr/>
          </p:nvSpPr>
          <p:spPr>
            <a:xfrm>
              <a:off x="3779912" y="3645024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O ( ───</a:t>
              </a:r>
              <a:r>
                <a:rPr lang="en-US" sz="2000" dirty="0" smtClean="0">
                  <a:solidFill>
                    <a:srgbClr val="0070C0"/>
                  </a:solidFill>
                </a:rPr>
                <a:t>─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 )</a:t>
              </a:r>
              <a:endParaRPr lang="en-US" sz="200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7984" y="3511461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+mn-lt"/>
                </a:rPr>
                <a:t> n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83968" y="3759423"/>
              <a:ext cx="108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text collections</a:t>
            </a:r>
          </a:p>
          <a:p>
            <a:pPr lvl="1"/>
            <a:r>
              <a:rPr lang="en-US" dirty="0" smtClean="0"/>
              <a:t>Data: a collection of text strings</a:t>
            </a:r>
          </a:p>
          <a:p>
            <a:pPr lvl="1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Pattern search</a:t>
            </a:r>
          </a:p>
          <a:p>
            <a:pPr lvl="2"/>
            <a:r>
              <a:rPr lang="en-US" dirty="0" smtClean="0"/>
              <a:t>Display a substring</a:t>
            </a:r>
          </a:p>
          <a:p>
            <a:pPr lvl="2"/>
            <a:r>
              <a:rPr lang="en-US" dirty="0" smtClean="0"/>
              <a:t>Insert/delete a text string</a:t>
            </a:r>
          </a:p>
          <a:p>
            <a:r>
              <a:rPr lang="en-US" dirty="0" smtClean="0"/>
              <a:t>Compressed construction of full-text indexes</a:t>
            </a:r>
          </a:p>
          <a:p>
            <a:pPr lvl="1"/>
            <a:r>
              <a:rPr lang="en-US" dirty="0" smtClean="0"/>
              <a:t>Working space: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sz="1050" dirty="0" smtClean="0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H</a:t>
            </a:r>
            <a:r>
              <a:rPr lang="en-US" baseline="-2500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+o(n)</a:t>
            </a:r>
            <a:r>
              <a:rPr lang="en-US" dirty="0" smtClean="0">
                <a:solidFill>
                  <a:srgbClr val="0070C0"/>
                </a:solidFill>
              </a:rPr>
              <a:t>∙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050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/>
              <a:t>Time: </a:t>
            </a:r>
          </a:p>
          <a:p>
            <a:pPr lvl="2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23728" y="5003884"/>
            <a:ext cx="2520280" cy="657364"/>
            <a:chOff x="3779912" y="4941168"/>
            <a:chExt cx="2520280" cy="657364"/>
          </a:xfrm>
        </p:grpSpPr>
        <p:grpSp>
          <p:nvGrpSpPr>
            <p:cNvPr id="13" name="Group 26"/>
            <p:cNvGrpSpPr/>
            <p:nvPr/>
          </p:nvGrpSpPr>
          <p:grpSpPr>
            <a:xfrm>
              <a:off x="3779912" y="4941169"/>
              <a:ext cx="2520280" cy="531408"/>
              <a:chOff x="3779913" y="3501008"/>
              <a:chExt cx="2149651" cy="64807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779913" y="3645024"/>
                <a:ext cx="2149651" cy="45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O(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────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( ───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+ 1))</a:t>
                </a:r>
                <a:endParaRPr lang="en-US" dirty="0">
                  <a:solidFill>
                    <a:srgbClr val="0070C0"/>
                  </a:solidFill>
                  <a:latin typeface="+mn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824028" y="35010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+mn-lt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+mn-lt"/>
                  </a:rPr>
                  <a:t> </a:t>
                </a:r>
                <a:r>
                  <a:rPr lang="el-GR" dirty="0" smtClean="0">
                    <a:solidFill>
                      <a:srgbClr val="0070C0"/>
                    </a:solidFill>
                    <a:latin typeface="+mn-lt"/>
                  </a:rPr>
                  <a:t>σ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68963" y="377974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139952" y="4941168"/>
              <a:ext cx="819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CA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75393" y="5229200"/>
              <a:ext cx="92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designed a succinct representation of dynamic strings that provide more efficient operations than previous results</a:t>
            </a:r>
          </a:p>
          <a:p>
            <a:r>
              <a:rPr lang="en-US" dirty="0" smtClean="0"/>
              <a:t>This structure can be directly applied to improve previous results on text indexing</a:t>
            </a:r>
          </a:p>
          <a:p>
            <a:r>
              <a:rPr lang="en-US" dirty="0" smtClean="0"/>
              <a:t>We expect our results to play an important role in the design of dynamic succinct data structures</a:t>
            </a:r>
          </a:p>
          <a:p>
            <a:r>
              <a:rPr lang="en-US" dirty="0" smtClean="0"/>
              <a:t>We expect succinct global rebuilding to be useful for the </a:t>
            </a:r>
            <a:r>
              <a:rPr lang="en-US" dirty="0" err="1" smtClean="0"/>
              <a:t>deamotization</a:t>
            </a:r>
            <a:r>
              <a:rPr lang="en-US" dirty="0" smtClean="0"/>
              <a:t> of algorithms </a:t>
            </a:r>
            <a:r>
              <a:rPr lang="en-US" smtClean="0"/>
              <a:t>on dynamic </a:t>
            </a:r>
            <a:r>
              <a:rPr lang="en-US" dirty="0" smtClean="0"/>
              <a:t>succinct data structures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Background: Succinct Data Structures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succinct data structures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accent4"/>
                </a:solidFill>
              </a:rPr>
              <a:t>Jacobson 1989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Representing data structures using ideally information-theoretic minimum space</a:t>
            </a:r>
          </a:p>
          <a:p>
            <a:pPr lvl="1"/>
            <a:r>
              <a:rPr lang="en-US" dirty="0" smtClean="0"/>
              <a:t>Supporting efficient navigational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succinct data structures</a:t>
            </a:r>
          </a:p>
          <a:p>
            <a:pPr lvl="1"/>
            <a:r>
              <a:rPr lang="en-US" dirty="0" smtClean="0"/>
              <a:t>Large data sets in modern applications: textual, genomic, spatial or geometric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Strings: Definitions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Notation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CC0099"/>
                </a:solidFill>
              </a:rPr>
              <a:t>Alphabet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70C0"/>
                </a:solidFill>
              </a:rPr>
              <a:t>[</a:t>
            </a:r>
            <a:r>
              <a:rPr lang="el-GR" sz="2400" dirty="0">
                <a:solidFill>
                  <a:srgbClr val="0070C0"/>
                </a:solidFill>
              </a:rPr>
              <a:t>σ</a:t>
            </a:r>
            <a:r>
              <a:rPr lang="en-US" sz="2400" dirty="0">
                <a:solidFill>
                  <a:srgbClr val="0070C0"/>
                </a:solidFill>
              </a:rPr>
              <a:t>]={1, 2, …, </a:t>
            </a:r>
            <a:r>
              <a:rPr lang="el-GR" sz="2400" dirty="0">
                <a:solidFill>
                  <a:srgbClr val="0070C0"/>
                </a:solidFill>
              </a:rPr>
              <a:t>σ</a:t>
            </a:r>
            <a:r>
              <a:rPr lang="en-US" sz="2400" dirty="0">
                <a:solidFill>
                  <a:srgbClr val="0070C0"/>
                </a:solidFill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CC0099"/>
                </a:solidFill>
              </a:rPr>
              <a:t>String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70C0"/>
                </a:solidFill>
              </a:rPr>
              <a:t>S[1..n]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Operations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C0099"/>
                </a:solidFill>
              </a:rPr>
              <a:t>access(</a:t>
            </a:r>
            <a:r>
              <a:rPr lang="en-US" sz="2400" dirty="0" err="1" smtClean="0">
                <a:solidFill>
                  <a:srgbClr val="CC0099"/>
                </a:solidFill>
              </a:rPr>
              <a:t>i</a:t>
            </a:r>
            <a:r>
              <a:rPr lang="en-US" sz="2400" dirty="0" smtClean="0">
                <a:solidFill>
                  <a:srgbClr val="CC0099"/>
                </a:solidFill>
              </a:rPr>
              <a:t>)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70C0"/>
                </a:solidFill>
              </a:rPr>
              <a:t>S[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dirty="0" smtClean="0">
                <a:solidFill>
                  <a:srgbClr val="0070C0"/>
                </a:solidFill>
              </a:rPr>
              <a:t>]</a:t>
            </a:r>
            <a:endParaRPr lang="en-US" sz="24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C0099"/>
                </a:solidFill>
              </a:rPr>
              <a:t>rank(</a:t>
            </a:r>
            <a:r>
              <a:rPr lang="el-GR" dirty="0">
                <a:solidFill>
                  <a:srgbClr val="CC0099"/>
                </a:solidFill>
                <a:latin typeface="Times New Roman" pitchFamily="18" charset="0"/>
              </a:rPr>
              <a:t>α</a:t>
            </a:r>
            <a:r>
              <a:rPr lang="en-US" sz="2400" dirty="0">
                <a:solidFill>
                  <a:srgbClr val="CC0099"/>
                </a:solidFill>
              </a:rPr>
              <a:t>, </a:t>
            </a:r>
            <a:r>
              <a:rPr lang="en-US" sz="2400" dirty="0" err="1" smtClean="0">
                <a:solidFill>
                  <a:srgbClr val="CC0099"/>
                </a:solidFill>
              </a:rPr>
              <a:t>i</a:t>
            </a:r>
            <a:r>
              <a:rPr lang="en-US" sz="2400" dirty="0" smtClean="0">
                <a:solidFill>
                  <a:srgbClr val="CC0099"/>
                </a:solidFill>
              </a:rPr>
              <a:t>)</a:t>
            </a:r>
            <a:r>
              <a:rPr lang="en-US" sz="2400" dirty="0" smtClean="0"/>
              <a:t>: </a:t>
            </a:r>
            <a:r>
              <a:rPr lang="en-US" sz="2400" dirty="0"/>
              <a:t>number of occurrences of </a:t>
            </a:r>
            <a:r>
              <a:rPr lang="el-GR" dirty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0070C0"/>
                </a:solidFill>
              </a:rPr>
              <a:t>S[1</a:t>
            </a:r>
            <a:r>
              <a:rPr lang="en-US" sz="2400" dirty="0" smtClean="0">
                <a:solidFill>
                  <a:srgbClr val="0070C0"/>
                </a:solidFill>
              </a:rPr>
              <a:t>..i]</a:t>
            </a:r>
            <a:endParaRPr lang="el-GR" sz="24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CC0099"/>
                </a:solidFill>
              </a:rPr>
              <a:t>select(</a:t>
            </a:r>
            <a:r>
              <a:rPr lang="el-GR" dirty="0">
                <a:solidFill>
                  <a:srgbClr val="CC0099"/>
                </a:solidFill>
                <a:latin typeface="Times New Roman" pitchFamily="18" charset="0"/>
              </a:rPr>
              <a:t>α</a:t>
            </a:r>
            <a:r>
              <a:rPr lang="en-US" sz="2400" dirty="0">
                <a:solidFill>
                  <a:srgbClr val="CC0099"/>
                </a:solidFill>
              </a:rPr>
              <a:t>, </a:t>
            </a:r>
            <a:r>
              <a:rPr lang="en-US" sz="2400" dirty="0" err="1" smtClean="0">
                <a:solidFill>
                  <a:srgbClr val="CC0099"/>
                </a:solidFill>
              </a:rPr>
              <a:t>i</a:t>
            </a:r>
            <a:r>
              <a:rPr lang="en-US" sz="2400" dirty="0" smtClean="0">
                <a:solidFill>
                  <a:srgbClr val="CC0099"/>
                </a:solidFill>
              </a:rPr>
              <a:t>)</a:t>
            </a:r>
            <a:r>
              <a:rPr lang="en-US" sz="2400" dirty="0" smtClean="0"/>
              <a:t>: </a:t>
            </a:r>
            <a:r>
              <a:rPr lang="en-US" sz="2400" dirty="0"/>
              <a:t>position of the </a:t>
            </a:r>
            <a:r>
              <a:rPr lang="en-US" sz="2400" dirty="0" err="1" smtClean="0">
                <a:solidFill>
                  <a:srgbClr val="0070C0"/>
                </a:solidFill>
              </a:rPr>
              <a:t>i</a:t>
            </a:r>
            <a:r>
              <a:rPr lang="en-US" sz="2400" baseline="30000" dirty="0" err="1" smtClean="0">
                <a:solidFill>
                  <a:srgbClr val="0070C0"/>
                </a:solidFill>
              </a:rPr>
              <a:t>th</a:t>
            </a:r>
            <a:r>
              <a:rPr lang="en-US" sz="2400" dirty="0" smtClean="0"/>
              <a:t> </a:t>
            </a:r>
            <a:r>
              <a:rPr lang="en-US" sz="2400" dirty="0"/>
              <a:t>occurrence of </a:t>
            </a:r>
            <a:r>
              <a:rPr lang="el-GR" dirty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sz="2400" dirty="0"/>
              <a:t> in </a:t>
            </a:r>
            <a:r>
              <a:rPr lang="en-US" sz="2400" dirty="0">
                <a:solidFill>
                  <a:srgbClr val="0070C0"/>
                </a:solidFill>
              </a:rPr>
              <a:t>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315075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771775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46450" y="2349500"/>
            <a:ext cx="3603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411413" y="2349500"/>
            <a:ext cx="3603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500563" y="2349500"/>
            <a:ext cx="3603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Strings: An Example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781175" y="2405063"/>
            <a:ext cx="558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S = a </a:t>
            </a:r>
            <a:r>
              <a:rPr lang="en-US" sz="2800" dirty="0" err="1">
                <a:solidFill>
                  <a:srgbClr val="0070C0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 b a c </a:t>
            </a:r>
            <a:r>
              <a:rPr lang="en-US" sz="2800" dirty="0" err="1">
                <a:solidFill>
                  <a:srgbClr val="0070C0"/>
                </a:solidFill>
              </a:rPr>
              <a:t>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</a:t>
            </a:r>
            <a:r>
              <a:rPr lang="en-US" sz="2800" dirty="0">
                <a:solidFill>
                  <a:srgbClr val="0070C0"/>
                </a:solidFill>
              </a:rPr>
              <a:t> d a d </a:t>
            </a:r>
            <a:r>
              <a:rPr lang="en-US" sz="2800" dirty="0" err="1">
                <a:solidFill>
                  <a:srgbClr val="0070C0"/>
                </a:solidFill>
              </a:rPr>
              <a:t>d</a:t>
            </a:r>
            <a:r>
              <a:rPr lang="en-US" sz="2800" dirty="0">
                <a:solidFill>
                  <a:srgbClr val="0070C0"/>
                </a:solidFill>
              </a:rPr>
              <a:t> a b </a:t>
            </a:r>
            <a:r>
              <a:rPr lang="en-US" sz="2800" dirty="0" err="1">
                <a:solidFill>
                  <a:srgbClr val="0070C0"/>
                </a:solidFill>
              </a:rPr>
              <a:t>b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</a:t>
            </a:r>
            <a:r>
              <a:rPr lang="en-US" sz="2800" dirty="0">
                <a:solidFill>
                  <a:srgbClr val="0070C0"/>
                </a:solidFill>
              </a:rPr>
              <a:t> c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781175" y="3429000"/>
            <a:ext cx="324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rgbClr val="0070C0"/>
                </a:solidFill>
              </a:rPr>
              <a:t>string_access</a:t>
            </a:r>
            <a:r>
              <a:rPr lang="en-US" sz="2800" dirty="0">
                <a:solidFill>
                  <a:srgbClr val="0070C0"/>
                </a:solidFill>
              </a:rPr>
              <a:t>(8) =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03800" y="342900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781175" y="4437063"/>
            <a:ext cx="3222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rgbClr val="0070C0"/>
                </a:solidFill>
              </a:rPr>
              <a:t>string_rank</a:t>
            </a:r>
            <a:r>
              <a:rPr lang="en-US" sz="2800" dirty="0">
                <a:solidFill>
                  <a:srgbClr val="0070C0"/>
                </a:solidFill>
              </a:rPr>
              <a:t>(a, 8) =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076825" y="4437063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781175" y="5445125"/>
            <a:ext cx="3438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rgbClr val="0070C0"/>
                </a:solidFill>
              </a:rPr>
              <a:t>string_select</a:t>
            </a:r>
            <a:r>
              <a:rPr lang="en-US" sz="2800" dirty="0">
                <a:solidFill>
                  <a:srgbClr val="0070C0"/>
                </a:solidFill>
              </a:rPr>
              <a:t>(b, 3) =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148263" y="5445125"/>
            <a:ext cx="143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3" grpId="1" animBg="1"/>
      <p:bldP spid="20484" grpId="0" animBg="1"/>
      <p:bldP spid="20484" grpId="1" animBg="1"/>
      <p:bldP spid="20485" grpId="0" animBg="1"/>
      <p:bldP spid="20485" grpId="1" animBg="1"/>
      <p:bldP spid="20486" grpId="0" animBg="1"/>
      <p:bldP spid="20486" grpId="1" animBg="1"/>
      <p:bldP spid="20489" grpId="0"/>
      <p:bldP spid="20490" grpId="0"/>
      <p:bldP spid="20491" grpId="0"/>
      <p:bldP spid="20492" grpId="0"/>
      <p:bldP spid="20493" grpId="0"/>
      <p:bldP spid="204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Succinct Representations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Information-theoretic minimum: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bits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Succinct representation 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chemeClr val="accent4"/>
                </a:solidFill>
              </a:rPr>
              <a:t>Grossi</a:t>
            </a:r>
            <a:r>
              <a:rPr lang="en-US" sz="2400" dirty="0" smtClean="0">
                <a:solidFill>
                  <a:schemeClr val="accent4"/>
                </a:solidFill>
              </a:rPr>
              <a:t> et al. 2003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sz="11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H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+o(n)</a:t>
            </a:r>
            <a:r>
              <a:rPr lang="en-US" dirty="0" smtClean="0">
                <a:solidFill>
                  <a:srgbClr val="0070C0"/>
                </a:solidFill>
              </a:rPr>
              <a:t>∙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100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/>
              <a:t> bits</a:t>
            </a:r>
            <a:endParaRPr lang="en-US" dirty="0" smtClean="0">
              <a:solidFill>
                <a:schemeClr val="accent5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Time: </a:t>
            </a:r>
            <a:r>
              <a:rPr lang="en-US" dirty="0" smtClean="0">
                <a:solidFill>
                  <a:schemeClr val="accent5"/>
                </a:solidFill>
              </a:rPr>
              <a:t>O(</a:t>
            </a:r>
            <a:r>
              <a:rPr lang="en-US" dirty="0" err="1" smtClean="0">
                <a:solidFill>
                  <a:schemeClr val="accent5"/>
                </a:solidFill>
              </a:rPr>
              <a:t>lg</a:t>
            </a:r>
            <a:r>
              <a:rPr lang="en-US" sz="1200" dirty="0" smtClean="0">
                <a:solidFill>
                  <a:schemeClr val="accent5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are many more results.</a:t>
            </a:r>
          </a:p>
          <a:p>
            <a:endParaRPr lang="en-US" dirty="0" smtClean="0"/>
          </a:p>
          <a:p>
            <a:r>
              <a:rPr lang="en-US" dirty="0" smtClean="0"/>
              <a:t>The case in which </a:t>
            </a:r>
            <a:r>
              <a:rPr lang="el-GR" dirty="0" smtClean="0">
                <a:solidFill>
                  <a:srgbClr val="0070C0"/>
                </a:solidFill>
              </a:rPr>
              <a:t>σ </a:t>
            </a:r>
            <a:r>
              <a:rPr lang="en-US" dirty="0" smtClean="0">
                <a:solidFill>
                  <a:srgbClr val="0070C0"/>
                </a:solidFill>
              </a:rPr>
              <a:t>= 2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bit vector</a:t>
            </a:r>
            <a:r>
              <a:rPr lang="en-US" dirty="0" smtClean="0"/>
              <a:t>) is even more fundamental!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Jacobson 1989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Applications of Strings and Bit Vectors</a:t>
            </a:r>
            <a:endParaRPr lang="en-CA" sz="4000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sz="2800" dirty="0" smtClean="0"/>
              <a:t>Ordinal trees </a:t>
            </a:r>
            <a:r>
              <a:rPr lang="en-CA" sz="2800" dirty="0"/>
              <a:t>on </a:t>
            </a:r>
            <a:r>
              <a:rPr lang="en-CA" sz="2800" dirty="0">
                <a:solidFill>
                  <a:schemeClr val="accent5"/>
                </a:solidFill>
              </a:rPr>
              <a:t>n</a:t>
            </a:r>
            <a:r>
              <a:rPr lang="en-CA" sz="2800" dirty="0"/>
              <a:t> nodes</a:t>
            </a:r>
          </a:p>
          <a:p>
            <a:pPr lvl="1">
              <a:lnSpc>
                <a:spcPct val="80000"/>
              </a:lnSpc>
            </a:pPr>
            <a:r>
              <a:rPr lang="en-CA" sz="2400" dirty="0"/>
              <a:t>Standard approach: </a:t>
            </a:r>
            <a:r>
              <a:rPr lang="en-CA" sz="2400" dirty="0">
                <a:solidFill>
                  <a:schemeClr val="accent5"/>
                </a:solidFill>
              </a:rPr>
              <a:t>3n</a:t>
            </a:r>
            <a:r>
              <a:rPr lang="en-CA" sz="900" dirty="0">
                <a:solidFill>
                  <a:schemeClr val="accent5"/>
                </a:solidFill>
              </a:rPr>
              <a:t> </a:t>
            </a:r>
            <a:r>
              <a:rPr lang="en-CA" sz="2400" dirty="0" err="1">
                <a:solidFill>
                  <a:schemeClr val="accent5"/>
                </a:solidFill>
              </a:rPr>
              <a:t>lg</a:t>
            </a:r>
            <a:r>
              <a:rPr lang="en-CA" sz="1200" dirty="0">
                <a:solidFill>
                  <a:schemeClr val="accent5"/>
                </a:solidFill>
              </a:rPr>
              <a:t> </a:t>
            </a:r>
            <a:r>
              <a:rPr lang="en-CA" sz="2400" dirty="0">
                <a:solidFill>
                  <a:schemeClr val="accent5"/>
                </a:solidFill>
              </a:rPr>
              <a:t>n</a:t>
            </a:r>
            <a:r>
              <a:rPr lang="en-CA" sz="2400" dirty="0"/>
              <a:t> bits</a:t>
            </a:r>
          </a:p>
          <a:p>
            <a:pPr lvl="1">
              <a:lnSpc>
                <a:spcPct val="80000"/>
              </a:lnSpc>
            </a:pPr>
            <a:r>
              <a:rPr lang="en-CA" sz="2400" dirty="0"/>
              <a:t>Succinct data structures: </a:t>
            </a:r>
            <a:r>
              <a:rPr lang="en-CA" sz="2400" dirty="0">
                <a:solidFill>
                  <a:schemeClr val="accent5"/>
                </a:solidFill>
              </a:rPr>
              <a:t>2n + o(n) </a:t>
            </a:r>
            <a:r>
              <a:rPr lang="en-CA" sz="2400" dirty="0"/>
              <a:t>bits </a:t>
            </a:r>
            <a:r>
              <a:rPr lang="en-CA" sz="2000" dirty="0" smtClean="0"/>
              <a:t>(</a:t>
            </a:r>
            <a:r>
              <a:rPr lang="en-US" sz="2000" dirty="0" smtClean="0">
                <a:solidFill>
                  <a:schemeClr val="accent4"/>
                </a:solidFill>
              </a:rPr>
              <a:t>Jacobson 1989, Munro </a:t>
            </a:r>
            <a:r>
              <a:rPr lang="en-US" sz="2000" dirty="0">
                <a:solidFill>
                  <a:schemeClr val="accent4"/>
                </a:solidFill>
              </a:rPr>
              <a:t>&amp; Raman 1997, Benoit et al. 1999…</a:t>
            </a:r>
            <a:r>
              <a:rPr lang="en-US" sz="2000" dirty="0"/>
              <a:t>)</a:t>
            </a:r>
            <a:endParaRPr lang="en-CA" sz="2400" dirty="0"/>
          </a:p>
          <a:p>
            <a:pPr>
              <a:lnSpc>
                <a:spcPct val="80000"/>
              </a:lnSpc>
            </a:pPr>
            <a:endParaRPr lang="en-CA" dirty="0" smtClean="0"/>
          </a:p>
          <a:p>
            <a:pPr>
              <a:lnSpc>
                <a:spcPct val="80000"/>
              </a:lnSpc>
            </a:pPr>
            <a:r>
              <a:rPr lang="en-CA" dirty="0" smtClean="0"/>
              <a:t>Full text indexes for text string from </a:t>
            </a:r>
            <a:r>
              <a:rPr lang="en-CA" dirty="0" smtClean="0">
                <a:solidFill>
                  <a:srgbClr val="0070C0"/>
                </a:solidFill>
              </a:rPr>
              <a:t>[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en-CA" baseline="30000" dirty="0" smtClean="0">
                <a:solidFill>
                  <a:srgbClr val="0070C0"/>
                </a:solidFill>
              </a:rPr>
              <a:t>n</a:t>
            </a:r>
          </a:p>
          <a:p>
            <a:pPr lvl="1">
              <a:lnSpc>
                <a:spcPct val="80000"/>
              </a:lnSpc>
            </a:pPr>
            <a:r>
              <a:rPr lang="en-CA" sz="2400" dirty="0" smtClean="0"/>
              <a:t>Suffix trees can use as much as </a:t>
            </a:r>
            <a:r>
              <a:rPr lang="en-US" dirty="0" smtClean="0">
                <a:solidFill>
                  <a:srgbClr val="0070C0"/>
                </a:solidFill>
              </a:rPr>
              <a:t>4n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6n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9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 smtClean="0"/>
              <a:t>bits!</a:t>
            </a:r>
          </a:p>
          <a:p>
            <a:pPr lvl="1">
              <a:lnSpc>
                <a:spcPct val="80000"/>
              </a:lnSpc>
            </a:pPr>
            <a:r>
              <a:rPr lang="en-CA" sz="2400" dirty="0" smtClean="0"/>
              <a:t>Succinct data structures: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sz="105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000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+o(n</a:t>
            </a:r>
            <a:r>
              <a:rPr lang="en-US" sz="1050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050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bits (</a:t>
            </a:r>
            <a:r>
              <a:rPr lang="en-US" sz="2000" dirty="0" err="1" smtClean="0">
                <a:solidFill>
                  <a:schemeClr val="accent4"/>
                </a:solidFill>
              </a:rPr>
              <a:t>Grossi</a:t>
            </a:r>
            <a:r>
              <a:rPr lang="en-US" sz="2000" dirty="0" smtClean="0">
                <a:solidFill>
                  <a:schemeClr val="accent4"/>
                </a:solidFill>
              </a:rPr>
              <a:t> et al. 2003, </a:t>
            </a:r>
            <a:r>
              <a:rPr lang="en-US" sz="2000" dirty="0" err="1" smtClean="0">
                <a:solidFill>
                  <a:schemeClr val="accent4"/>
                </a:solidFill>
              </a:rPr>
              <a:t>González</a:t>
            </a:r>
            <a:r>
              <a:rPr lang="en-US" sz="2000" dirty="0" smtClean="0">
                <a:solidFill>
                  <a:schemeClr val="accent4"/>
                </a:solidFill>
              </a:rPr>
              <a:t> and Navarro 2009…</a:t>
            </a:r>
            <a:r>
              <a:rPr lang="en-US" dirty="0" smtClean="0"/>
              <a:t>)</a:t>
            </a:r>
            <a:endParaRPr lang="en-CA" sz="2400" dirty="0" smtClean="0"/>
          </a:p>
          <a:p>
            <a:pPr>
              <a:lnSpc>
                <a:spcPct val="80000"/>
              </a:lnSpc>
            </a:pPr>
            <a:endParaRPr lang="en-CA" sz="2800" dirty="0" smtClean="0"/>
          </a:p>
          <a:p>
            <a:pPr>
              <a:lnSpc>
                <a:spcPct val="80000"/>
              </a:lnSpc>
            </a:pPr>
            <a:r>
              <a:rPr lang="en-CA" sz="2800" dirty="0" err="1" smtClean="0"/>
              <a:t>Labeled</a:t>
            </a:r>
            <a:r>
              <a:rPr lang="en-CA" sz="2800" dirty="0" smtClean="0"/>
              <a:t> trees, planar graphs, </a:t>
            </a:r>
            <a:r>
              <a:rPr lang="en-CA" sz="2800" dirty="0"/>
              <a:t>binary relations, permutations, functions, </a:t>
            </a:r>
            <a:r>
              <a:rPr lang="en-CA" sz="2800" dirty="0" smtClean="0"/>
              <a:t>…</a:t>
            </a:r>
          </a:p>
          <a:p>
            <a:pPr>
              <a:lnSpc>
                <a:spcPct val="80000"/>
              </a:lnSpc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Problem: </a:t>
            </a:r>
            <a:r>
              <a:rPr lang="en-US" dirty="0" smtClean="0"/>
              <a:t>Dynamic Strings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Motivation: In many applications, data are also updated frequently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For strings, we also consider the following update operations: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CC00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insert(</a:t>
            </a:r>
            <a:r>
              <a:rPr lang="el-GR" dirty="0" smtClean="0">
                <a:solidFill>
                  <a:srgbClr val="CC0099"/>
                </a:solidFill>
                <a:latin typeface="Times New Roman" pitchFamily="18" charset="0"/>
              </a:rPr>
              <a:t>α</a:t>
            </a:r>
            <a:r>
              <a:rPr lang="en-US" dirty="0" smtClean="0">
                <a:solidFill>
                  <a:srgbClr val="CC0099"/>
                </a:solidFill>
              </a:rPr>
              <a:t>, </a:t>
            </a:r>
            <a:r>
              <a:rPr lang="en-US" dirty="0" err="1" smtClean="0">
                <a:solidFill>
                  <a:srgbClr val="CC0099"/>
                </a:solidFill>
              </a:rPr>
              <a:t>i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r>
              <a:rPr lang="en-US" dirty="0" smtClean="0"/>
              <a:t>, which inserts character </a:t>
            </a:r>
            <a:r>
              <a:rPr lang="el-GR" dirty="0" smtClean="0">
                <a:solidFill>
                  <a:srgbClr val="0070C0"/>
                </a:solidFill>
                <a:latin typeface="Times New Roman" pitchFamily="18" charset="0"/>
              </a:rPr>
              <a:t>α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70C0"/>
                </a:solidFill>
              </a:rPr>
              <a:t>S[i-1]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S[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CC00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delete(</a:t>
            </a:r>
            <a:r>
              <a:rPr lang="en-US" dirty="0" err="1" smtClean="0">
                <a:solidFill>
                  <a:srgbClr val="CC0099"/>
                </a:solidFill>
              </a:rPr>
              <a:t>i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r>
              <a:rPr lang="en-US" dirty="0" smtClean="0"/>
              <a:t>, which deletes </a:t>
            </a:r>
            <a:r>
              <a:rPr lang="en-US" dirty="0" smtClean="0">
                <a:solidFill>
                  <a:srgbClr val="0070C0"/>
                </a:solidFill>
              </a:rPr>
              <a:t>S[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728192"/>
                <a:gridCol w="2592288"/>
                <a:gridCol w="2314600"/>
              </a:tblGrid>
              <a:tr h="5981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 (bits)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Access, rank and select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 and delete</a:t>
                      </a:r>
                      <a:endParaRPr lang="en-US" dirty="0"/>
                    </a:p>
                  </a:txBody>
                  <a:tcPr/>
                </a:tc>
              </a:tr>
              <a:tr h="598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Gupta et al. 2007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+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∙(o(n)+O(1))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O(n</a:t>
                      </a:r>
                      <a:r>
                        <a:rPr lang="el-GR" baseline="30000" dirty="0" smtClean="0">
                          <a:solidFill>
                            <a:srgbClr val="0070C0"/>
                          </a:solidFill>
                        </a:rPr>
                        <a:t>ε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) </a:t>
                      </a:r>
                      <a:r>
                        <a:rPr lang="en-US" dirty="0" smtClean="0"/>
                        <a:t>amortized</a:t>
                      </a:r>
                      <a:endParaRPr lang="en-US" dirty="0"/>
                    </a:p>
                  </a:txBody>
                  <a:tcPr/>
                </a:tc>
              </a:tr>
              <a:tr h="59811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4"/>
                          </a:solidFill>
                        </a:rPr>
                        <a:t>Mäkinen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&amp; Navarro 2008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+o(n)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∙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9811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Lee &amp; Park 2009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+o(n)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∙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59811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accent4"/>
                          </a:solidFill>
                        </a:rPr>
                        <a:t>González</a:t>
                      </a:r>
                      <a:r>
                        <a:rPr lang="en-US" sz="1800" dirty="0" smtClean="0">
                          <a:solidFill>
                            <a:schemeClr val="accent4"/>
                          </a:solidFill>
                        </a:rPr>
                        <a:t> and Navarro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+o(n)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∙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8544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This paper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+o(n)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∙</a:t>
                      </a:r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σ</a:t>
                      </a:r>
                      <a:endParaRPr lang="en-US" dirty="0"/>
                    </a:p>
                  </a:txBody>
                  <a:tcPr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779912" y="3501008"/>
            <a:ext cx="2232248" cy="648072"/>
            <a:chOff x="3779912" y="3501008"/>
            <a:chExt cx="2232248" cy="648072"/>
          </a:xfrm>
        </p:grpSpPr>
        <p:sp>
          <p:nvSpPr>
            <p:cNvPr id="9" name="TextBox 8"/>
            <p:cNvSpPr txBox="1"/>
            <p:nvPr/>
          </p:nvSpPr>
          <p:spPr>
            <a:xfrm>
              <a:off x="3779912" y="3645024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O(</a:t>
              </a:r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n ( ───</a:t>
              </a:r>
              <a:r>
                <a:rPr lang="en-US" dirty="0" smtClean="0">
                  <a:solidFill>
                    <a:srgbClr val="0070C0"/>
                  </a:solidFill>
                </a:rPr>
                <a:t>─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 + 1))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35010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l-GR" dirty="0" smtClean="0">
                  <a:solidFill>
                    <a:srgbClr val="0070C0"/>
                  </a:solidFill>
                  <a:latin typeface="+mn-lt"/>
                </a:rPr>
                <a:t>σ</a:t>
              </a:r>
              <a:endParaRPr lang="en-US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377974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72200" y="3429000"/>
            <a:ext cx="2232248" cy="648072"/>
            <a:chOff x="3779912" y="3501008"/>
            <a:chExt cx="2232248" cy="648072"/>
          </a:xfrm>
        </p:grpSpPr>
        <p:sp>
          <p:nvSpPr>
            <p:cNvPr id="15" name="TextBox 14"/>
            <p:cNvSpPr txBox="1"/>
            <p:nvPr/>
          </p:nvSpPr>
          <p:spPr>
            <a:xfrm>
              <a:off x="3779912" y="3645024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O(</a:t>
              </a:r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n ( ───</a:t>
              </a:r>
              <a:r>
                <a:rPr lang="en-US" dirty="0" smtClean="0">
                  <a:solidFill>
                    <a:srgbClr val="0070C0"/>
                  </a:solidFill>
                </a:rPr>
                <a:t>─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 + 1))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16016" y="35010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l-GR" dirty="0" smtClean="0">
                  <a:solidFill>
                    <a:srgbClr val="0070C0"/>
                  </a:solidFill>
                  <a:latin typeface="+mn-lt"/>
                </a:rPr>
                <a:t>σ</a:t>
              </a:r>
              <a:endParaRPr lang="en-US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0" y="377974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372200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amortized</a:t>
            </a:r>
            <a:endParaRPr lang="en-US" dirty="0">
              <a:latin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779912" y="4149080"/>
            <a:ext cx="2304256" cy="648072"/>
            <a:chOff x="3779912" y="3501008"/>
            <a:chExt cx="2304256" cy="648072"/>
          </a:xfrm>
        </p:grpSpPr>
        <p:sp>
          <p:nvSpPr>
            <p:cNvPr id="20" name="TextBox 19"/>
            <p:cNvSpPr txBox="1"/>
            <p:nvPr/>
          </p:nvSpPr>
          <p:spPr>
            <a:xfrm>
              <a:off x="3779912" y="3645024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O(</a:t>
              </a:r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n ( ───</a:t>
              </a:r>
              <a:r>
                <a:rPr lang="en-US" dirty="0" smtClean="0">
                  <a:solidFill>
                    <a:srgbClr val="0070C0"/>
                  </a:solidFill>
                </a:rPr>
                <a:t>─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 + 1))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16016" y="35010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l-GR" dirty="0" smtClean="0">
                  <a:solidFill>
                    <a:srgbClr val="0070C0"/>
                  </a:solidFill>
                  <a:latin typeface="+mn-lt"/>
                </a:rPr>
                <a:t>σ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377974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72200" y="4149080"/>
            <a:ext cx="2232248" cy="648072"/>
            <a:chOff x="3779912" y="3501008"/>
            <a:chExt cx="2232248" cy="648072"/>
          </a:xfrm>
        </p:grpSpPr>
        <p:sp>
          <p:nvSpPr>
            <p:cNvPr id="24" name="TextBox 23"/>
            <p:cNvSpPr txBox="1"/>
            <p:nvPr/>
          </p:nvSpPr>
          <p:spPr>
            <a:xfrm>
              <a:off x="3779912" y="3645024"/>
              <a:ext cx="2232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O(</a:t>
              </a:r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n ( ───</a:t>
              </a:r>
              <a:r>
                <a:rPr lang="en-US" dirty="0" smtClean="0">
                  <a:solidFill>
                    <a:srgbClr val="0070C0"/>
                  </a:solidFill>
                </a:rPr>
                <a:t>─</a:t>
              </a:r>
              <a:r>
                <a:rPr lang="en-US" dirty="0" smtClean="0">
                  <a:solidFill>
                    <a:srgbClr val="0070C0"/>
                  </a:solidFill>
                  <a:latin typeface="+mn-lt"/>
                </a:rPr>
                <a:t> + 1))</a:t>
              </a:r>
              <a:endParaRPr 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16016" y="35010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l-GR" dirty="0" smtClean="0">
                  <a:solidFill>
                    <a:srgbClr val="0070C0"/>
                  </a:solidFill>
                  <a:latin typeface="+mn-lt"/>
                </a:rPr>
                <a:t>σ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377974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779912" y="4869160"/>
            <a:ext cx="2664296" cy="657364"/>
            <a:chOff x="3779912" y="4941168"/>
            <a:chExt cx="2664296" cy="657364"/>
          </a:xfrm>
        </p:grpSpPr>
        <p:grpSp>
          <p:nvGrpSpPr>
            <p:cNvPr id="27" name="Group 26"/>
            <p:cNvGrpSpPr/>
            <p:nvPr/>
          </p:nvGrpSpPr>
          <p:grpSpPr>
            <a:xfrm>
              <a:off x="3779912" y="4941169"/>
              <a:ext cx="2664296" cy="531408"/>
              <a:chOff x="3779912" y="3501008"/>
              <a:chExt cx="2272488" cy="64807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779912" y="3645024"/>
                <a:ext cx="2272488" cy="45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O(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────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( ───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+ 1))</a:t>
                </a:r>
                <a:endParaRPr lang="en-US" dirty="0">
                  <a:solidFill>
                    <a:srgbClr val="0070C0"/>
                  </a:solidFill>
                  <a:latin typeface="+mn-l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824028" y="35010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+mn-lt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+mn-lt"/>
                  </a:rPr>
                  <a:t> </a:t>
                </a:r>
                <a:r>
                  <a:rPr lang="el-GR" dirty="0" smtClean="0">
                    <a:solidFill>
                      <a:srgbClr val="0070C0"/>
                    </a:solidFill>
                    <a:latin typeface="+mn-lt"/>
                  </a:rPr>
                  <a:t>σ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768963" y="377974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184647" y="4941168"/>
              <a:ext cx="675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CA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75393" y="5229200"/>
              <a:ext cx="92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300192" y="4869160"/>
            <a:ext cx="2592288" cy="657364"/>
            <a:chOff x="3779912" y="4941168"/>
            <a:chExt cx="2592288" cy="657364"/>
          </a:xfrm>
        </p:grpSpPr>
        <p:grpSp>
          <p:nvGrpSpPr>
            <p:cNvPr id="35" name="Group 26"/>
            <p:cNvGrpSpPr/>
            <p:nvPr/>
          </p:nvGrpSpPr>
          <p:grpSpPr>
            <a:xfrm>
              <a:off x="3779912" y="4941169"/>
              <a:ext cx="2592288" cy="531408"/>
              <a:chOff x="3779912" y="3501008"/>
              <a:chExt cx="2211069" cy="64807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3779912" y="3645024"/>
                <a:ext cx="2211069" cy="450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O(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────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( ───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─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</a:rPr>
                  <a:t> + 1))</a:t>
                </a:r>
                <a:endParaRPr lang="en-US" dirty="0">
                  <a:solidFill>
                    <a:srgbClr val="0070C0"/>
                  </a:solidFill>
                  <a:latin typeface="+mn-lt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24028" y="35010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+mn-lt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+mn-lt"/>
                  </a:rPr>
                  <a:t> </a:t>
                </a:r>
                <a:r>
                  <a:rPr lang="el-GR" dirty="0" smtClean="0">
                    <a:solidFill>
                      <a:srgbClr val="0070C0"/>
                    </a:solidFill>
                    <a:latin typeface="+mn-lt"/>
                  </a:rPr>
                  <a:t>σ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768963" y="3779748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sz="9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lg</a:t>
                </a:r>
                <a:r>
                  <a:rPr lang="en-US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n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184647" y="4941168"/>
              <a:ext cx="675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+mn-lt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+mn-lt"/>
                </a:rPr>
                <a:t> </a:t>
              </a:r>
              <a:r>
                <a:rPr lang="en-CA" dirty="0" smtClean="0">
                  <a:solidFill>
                    <a:srgbClr val="0070C0"/>
                  </a:solidFill>
                  <a:latin typeface="+mn-lt"/>
                </a:rPr>
                <a:t>n</a:t>
              </a:r>
              <a:endParaRPr lang="en-US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75393" y="5229200"/>
              <a:ext cx="928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sz="9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lg</a:t>
              </a:r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n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3528" y="5805264"/>
            <a:ext cx="8496944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For the special cases in which </a:t>
            </a:r>
            <a:r>
              <a:rPr lang="el-GR" sz="2000" dirty="0" smtClean="0">
                <a:solidFill>
                  <a:srgbClr val="0070C0"/>
                </a:solidFill>
                <a:latin typeface="+mn-lt"/>
              </a:rPr>
              <a:t>σ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= </a:t>
            </a:r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polylog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(n) </a:t>
            </a:r>
            <a:r>
              <a:rPr lang="en-US" sz="2000" dirty="0" smtClean="0">
                <a:latin typeface="+mn-lt"/>
              </a:rPr>
              <a:t>or 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(</a:t>
            </a:r>
            <a:r>
              <a:rPr lang="en-US" sz="2000" dirty="0" smtClean="0">
                <a:solidFill>
                  <a:schemeClr val="accent3"/>
                </a:solidFill>
                <a:latin typeface="+mn-lt"/>
              </a:rPr>
              <a:t>bit vector</a:t>
            </a:r>
            <a:r>
              <a:rPr lang="en-US" sz="2000" dirty="0" smtClean="0">
                <a:latin typeface="+mn-lt"/>
              </a:rPr>
              <a:t>!), our results also improve previous results 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Searchable Partial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</a:t>
            </a:r>
          </a:p>
          <a:p>
            <a:pPr lvl="1"/>
            <a:r>
              <a:rPr lang="en-US" sz="2000" dirty="0" smtClean="0"/>
              <a:t>A sequence </a:t>
            </a:r>
            <a:r>
              <a:rPr lang="en-US" sz="2000" dirty="0" smtClean="0">
                <a:solidFill>
                  <a:srgbClr val="0070C0"/>
                </a:solidFill>
              </a:rPr>
              <a:t>Q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rgbClr val="0070C0"/>
                </a:solidFill>
              </a:rPr>
              <a:t>n</a:t>
            </a:r>
            <a:r>
              <a:rPr lang="en-US" sz="2000" dirty="0" smtClean="0"/>
              <a:t> nonnegative integers</a:t>
            </a:r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sum(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Q[1] + Q[2] + … + Q[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search(x)</a:t>
            </a:r>
            <a:r>
              <a:rPr lang="en-US" sz="2000" dirty="0" smtClean="0"/>
              <a:t>: the smallest 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such that </a:t>
            </a:r>
            <a:r>
              <a:rPr lang="en-US" sz="2000" dirty="0" smtClean="0">
                <a:solidFill>
                  <a:srgbClr val="0070C0"/>
                </a:solidFill>
              </a:rPr>
              <a:t>sum(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) ≥ x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update(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l-GR" sz="2000" dirty="0" smtClean="0">
                <a:solidFill>
                  <a:srgbClr val="7030A0"/>
                </a:solidFill>
              </a:rPr>
              <a:t>δ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Q[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 ← Q[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] + </a:t>
            </a:r>
            <a:r>
              <a:rPr lang="el-GR" sz="2000" dirty="0" smtClean="0">
                <a:solidFill>
                  <a:srgbClr val="0070C0"/>
                </a:solidFill>
              </a:rPr>
              <a:t>δ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chemeClr val="accent4"/>
                </a:solidFill>
              </a:rPr>
              <a:t>Raman et al. 2001</a:t>
            </a:r>
          </a:p>
          <a:p>
            <a:pPr lvl="1"/>
            <a:r>
              <a:rPr lang="en-US" sz="2000" dirty="0" smtClean="0"/>
              <a:t>Assumptions: </a:t>
            </a:r>
            <a:r>
              <a:rPr lang="en-US" sz="2000" dirty="0" smtClean="0">
                <a:solidFill>
                  <a:srgbClr val="0070C0"/>
                </a:solidFill>
              </a:rPr>
              <a:t>|Q| = O(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ε</a:t>
            </a:r>
            <a:r>
              <a:rPr lang="en-US" sz="2000" dirty="0" smtClean="0">
                <a:solidFill>
                  <a:srgbClr val="0070C0"/>
                </a:solidFill>
              </a:rPr>
              <a:t> n)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|</a:t>
            </a:r>
            <a:r>
              <a:rPr lang="el-GR" sz="2000" dirty="0" smtClean="0">
                <a:solidFill>
                  <a:srgbClr val="0070C0"/>
                </a:solidFill>
              </a:rPr>
              <a:t>δ</a:t>
            </a:r>
            <a:r>
              <a:rPr lang="en-US" sz="2000" dirty="0" smtClean="0">
                <a:solidFill>
                  <a:srgbClr val="0070C0"/>
                </a:solidFill>
              </a:rPr>
              <a:t>| ≤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2000" dirty="0" smtClean="0">
                <a:solidFill>
                  <a:srgbClr val="0070C0"/>
                </a:solidFill>
              </a:rPr>
              <a:t> n</a:t>
            </a:r>
          </a:p>
          <a:p>
            <a:pPr lvl="1"/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O(lg</a:t>
            </a:r>
            <a:r>
              <a:rPr lang="en-US" sz="2000" baseline="30000" dirty="0" smtClean="0">
                <a:solidFill>
                  <a:srgbClr val="0070C0"/>
                </a:solidFill>
              </a:rPr>
              <a:t>1+</a:t>
            </a:r>
            <a:r>
              <a:rPr lang="el-GR" sz="2000" baseline="30000" dirty="0" smtClean="0">
                <a:solidFill>
                  <a:srgbClr val="0070C0"/>
                </a:solidFill>
              </a:rPr>
              <a:t>ε</a:t>
            </a:r>
            <a:r>
              <a:rPr lang="en-US" sz="2000" dirty="0" smtClean="0">
                <a:solidFill>
                  <a:srgbClr val="0070C0"/>
                </a:solidFill>
              </a:rPr>
              <a:t> n) </a:t>
            </a:r>
            <a:r>
              <a:rPr lang="en-US" sz="2000" dirty="0" smtClean="0"/>
              <a:t>bits, with a universal table of size </a:t>
            </a:r>
            <a:r>
              <a:rPr lang="en-US" sz="2000" dirty="0" smtClean="0">
                <a:solidFill>
                  <a:srgbClr val="0070C0"/>
                </a:solidFill>
              </a:rPr>
              <a:t>O(n</a:t>
            </a:r>
            <a:r>
              <a:rPr lang="el-GR" sz="2000" baseline="30000" dirty="0" smtClean="0">
                <a:solidFill>
                  <a:srgbClr val="0070C0"/>
                </a:solidFill>
              </a:rPr>
              <a:t>ε</a:t>
            </a:r>
            <a:r>
              <a:rPr lang="en-US" sz="2000" baseline="30000" dirty="0" smtClean="0">
                <a:solidFill>
                  <a:srgbClr val="0070C0"/>
                </a:solidFill>
              </a:rPr>
              <a:t>’</a:t>
            </a:r>
            <a:r>
              <a:rPr lang="en-US" sz="2000" dirty="0" smtClean="0">
                <a:solidFill>
                  <a:srgbClr val="0070C0"/>
                </a:solidFill>
              </a:rPr>
              <a:t>) </a:t>
            </a:r>
            <a:r>
              <a:rPr lang="en-US" sz="2000" dirty="0" smtClean="0"/>
              <a:t>bits</a:t>
            </a:r>
          </a:p>
          <a:p>
            <a:pPr lvl="1"/>
            <a:r>
              <a:rPr lang="en-US" sz="2000" dirty="0" smtClean="0"/>
              <a:t>Operations: </a:t>
            </a:r>
            <a:r>
              <a:rPr lang="en-US" sz="2000" dirty="0" smtClean="0">
                <a:solidFill>
                  <a:srgbClr val="0070C0"/>
                </a:solidFill>
              </a:rPr>
              <a:t>O(1)</a:t>
            </a:r>
            <a:r>
              <a:rPr lang="en-US" sz="2000" dirty="0" smtClean="0"/>
              <a:t> time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reecolors">
  <a:themeElements>
    <a:clrScheme name="Custom 1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00E4A8"/>
      </a:accent1>
      <a:accent2>
        <a:srgbClr val="E78A00"/>
      </a:accent2>
      <a:accent3>
        <a:srgbClr val="FF0000"/>
      </a:accent3>
      <a:accent4>
        <a:srgbClr val="005828"/>
      </a:accent4>
      <a:accent5>
        <a:srgbClr val="0070C0"/>
      </a:accent5>
      <a:accent6>
        <a:srgbClr val="7030A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3017</TotalTime>
  <Words>1400</Words>
  <Application>Microsoft Office PowerPoint</Application>
  <PresentationFormat>On-screen Show (4:3)</PresentationFormat>
  <Paragraphs>232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White with Courier font for code slides</vt:lpstr>
      <vt:lpstr>threecolors</vt:lpstr>
      <vt:lpstr>Succinct Representations of Dynamic Strings</vt:lpstr>
      <vt:lpstr>Background: Succinct Data Structures</vt:lpstr>
      <vt:lpstr>Strings: Definitions</vt:lpstr>
      <vt:lpstr>Strings: An Example</vt:lpstr>
      <vt:lpstr>Succinct Representations of Strings</vt:lpstr>
      <vt:lpstr>Applications of Strings and Bit Vectors</vt:lpstr>
      <vt:lpstr>Our Problem: Dynamic Strings</vt:lpstr>
      <vt:lpstr>Comparisons</vt:lpstr>
      <vt:lpstr>Searchable Partial Sums</vt:lpstr>
      <vt:lpstr>Collections of Searchable Partial Sums</vt:lpstr>
      <vt:lpstr>Our results on CSPSI</vt:lpstr>
      <vt:lpstr>Data Structures for Dynamic Strings Over a Small Alphabet of size O(lg1/2 n)</vt:lpstr>
      <vt:lpstr>Supporting Queries</vt:lpstr>
      <vt:lpstr>Insert, delete and deamortization</vt:lpstr>
      <vt:lpstr>Succinct Global Rebuilding</vt:lpstr>
      <vt:lpstr>Putting Everything Together</vt:lpstr>
      <vt:lpstr>Applications</vt:lpstr>
      <vt:lpstr>Conclusions</vt:lpstr>
      <vt:lpstr>Thank you!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Indexes</dc:title>
  <dc:creator>Meng He</dc:creator>
  <cp:lastModifiedBy>Meng He</cp:lastModifiedBy>
  <cp:revision>318</cp:revision>
  <dcterms:created xsi:type="dcterms:W3CDTF">2006-11-14T20:05:31Z</dcterms:created>
  <dcterms:modified xsi:type="dcterms:W3CDTF">2011-01-06T21:30:45Z</dcterms:modified>
</cp:coreProperties>
</file>